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theme/theme6.xml" ContentType="application/vnd.openxmlformats-officedocument.theme+xml"/>
  <Override PartName="/ppt/slideLayouts/slideLayout7.xml" ContentType="application/vnd.openxmlformats-officedocument.presentationml.slideLayout+xml"/>
  <Override PartName="/ppt/theme/theme7.xml" ContentType="application/vnd.openxmlformats-officedocument.theme+xml"/>
  <Override PartName="/ppt/slideLayouts/slideLayout8.xml" ContentType="application/vnd.openxmlformats-officedocument.presentationml.slideLayout+xml"/>
  <Override PartName="/ppt/theme/theme8.xml" ContentType="application/vnd.openxmlformats-officedocument.theme+xml"/>
  <Override PartName="/ppt/slideLayouts/slideLayout9.xml" ContentType="application/vnd.openxmlformats-officedocument.presentationml.slideLayout+xml"/>
  <Override PartName="/ppt/theme/theme9.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 id="2147483650" r:id="rId2"/>
    <p:sldMasterId id="2147483652" r:id="rId3"/>
    <p:sldMasterId id="2147483654" r:id="rId4"/>
    <p:sldMasterId id="2147483656" r:id="rId5"/>
    <p:sldMasterId id="2147483658" r:id="rId6"/>
    <p:sldMasterId id="2147483660" r:id="rId7"/>
    <p:sldMasterId id="2147483662" r:id="rId8"/>
    <p:sldMasterId id="2147483664" r:id="rId9"/>
    <p:sldMasterId id="2147483666" r:id="rId10"/>
  </p:sldMasterIdLst>
  <p:notesMasterIdLst>
    <p:notesMasterId r:id="rId74"/>
  </p:notesMasterIdLst>
  <p:handoutMasterIdLst>
    <p:handoutMasterId r:id="rId75"/>
  </p:handoutMasterIdLst>
  <p:sldIdLst>
    <p:sldId id="1600" r:id="rId11"/>
    <p:sldId id="1599" r:id="rId12"/>
    <p:sldId id="1595" r:id="rId13"/>
    <p:sldId id="1593" r:id="rId14"/>
    <p:sldId id="1654" r:id="rId15"/>
    <p:sldId id="1633" r:id="rId16"/>
    <p:sldId id="1602" r:id="rId17"/>
    <p:sldId id="1634" r:id="rId18"/>
    <p:sldId id="1635" r:id="rId19"/>
    <p:sldId id="1636" r:id="rId20"/>
    <p:sldId id="1637" r:id="rId21"/>
    <p:sldId id="1638" r:id="rId22"/>
    <p:sldId id="1639" r:id="rId23"/>
    <p:sldId id="1691" r:id="rId24"/>
    <p:sldId id="1640" r:id="rId25"/>
    <p:sldId id="1641" r:id="rId26"/>
    <p:sldId id="1642" r:id="rId27"/>
    <p:sldId id="1643" r:id="rId28"/>
    <p:sldId id="1644" r:id="rId29"/>
    <p:sldId id="1655" r:id="rId30"/>
    <p:sldId id="1656" r:id="rId31"/>
    <p:sldId id="1657" r:id="rId32"/>
    <p:sldId id="1692" r:id="rId33"/>
    <p:sldId id="1624" r:id="rId34"/>
    <p:sldId id="1626" r:id="rId35"/>
    <p:sldId id="1627" r:id="rId36"/>
    <p:sldId id="1629" r:id="rId37"/>
    <p:sldId id="1630" r:id="rId38"/>
    <p:sldId id="1631" r:id="rId39"/>
    <p:sldId id="1632" r:id="rId40"/>
    <p:sldId id="1674" r:id="rId41"/>
    <p:sldId id="1658" r:id="rId42"/>
    <p:sldId id="1693" r:id="rId43"/>
    <p:sldId id="1659" r:id="rId44"/>
    <p:sldId id="1660" r:id="rId45"/>
    <p:sldId id="1661" r:id="rId46"/>
    <p:sldId id="1662" r:id="rId47"/>
    <p:sldId id="1663" r:id="rId48"/>
    <p:sldId id="1664" r:id="rId49"/>
    <p:sldId id="1665" r:id="rId50"/>
    <p:sldId id="1675" r:id="rId51"/>
    <p:sldId id="1666" r:id="rId52"/>
    <p:sldId id="1667" r:id="rId53"/>
    <p:sldId id="1668" r:id="rId54"/>
    <p:sldId id="1669" r:id="rId55"/>
    <p:sldId id="1671" r:id="rId56"/>
    <p:sldId id="1672" r:id="rId57"/>
    <p:sldId id="1676" r:id="rId58"/>
    <p:sldId id="1677" r:id="rId59"/>
    <p:sldId id="1678" r:id="rId60"/>
    <p:sldId id="1679" r:id="rId61"/>
    <p:sldId id="1680" r:id="rId62"/>
    <p:sldId id="1681" r:id="rId63"/>
    <p:sldId id="1682" r:id="rId64"/>
    <p:sldId id="1683" r:id="rId65"/>
    <p:sldId id="1684" r:id="rId66"/>
    <p:sldId id="1685" r:id="rId67"/>
    <p:sldId id="1686" r:id="rId68"/>
    <p:sldId id="1687" r:id="rId69"/>
    <p:sldId id="1688" r:id="rId70"/>
    <p:sldId id="1689" r:id="rId71"/>
    <p:sldId id="1690" r:id="rId72"/>
    <p:sldId id="1591" r:id="rId73"/>
  </p:sldIdLst>
  <p:sldSz cx="9144000" cy="6858000" type="screen4x3"/>
  <p:notesSz cx="6797675" cy="9928225"/>
  <p:defaultTextStyle>
    <a:defPPr>
      <a:defRPr lang="en-US"/>
    </a:defPPr>
    <a:lvl1pPr algn="l" rtl="0" eaLnBrk="0" fontAlgn="base" hangingPunct="0">
      <a:spcBef>
        <a:spcPct val="0"/>
      </a:spcBef>
      <a:spcAft>
        <a:spcPct val="0"/>
      </a:spcAft>
      <a:defRPr sz="34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34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34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34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3400" kern="1200">
        <a:solidFill>
          <a:schemeClr val="tx1"/>
        </a:solidFill>
        <a:latin typeface="Arial" panose="020B0604020202020204" pitchFamily="34" charset="0"/>
        <a:ea typeface="+mn-ea"/>
        <a:cs typeface="+mn-cs"/>
      </a:defRPr>
    </a:lvl5pPr>
    <a:lvl6pPr marL="2286000" algn="l" defTabSz="914400" rtl="0" eaLnBrk="1" latinLnBrk="0" hangingPunct="1">
      <a:defRPr sz="3400" kern="1200">
        <a:solidFill>
          <a:schemeClr val="tx1"/>
        </a:solidFill>
        <a:latin typeface="Arial" panose="020B0604020202020204" pitchFamily="34" charset="0"/>
        <a:ea typeface="+mn-ea"/>
        <a:cs typeface="+mn-cs"/>
      </a:defRPr>
    </a:lvl6pPr>
    <a:lvl7pPr marL="2743200" algn="l" defTabSz="914400" rtl="0" eaLnBrk="1" latinLnBrk="0" hangingPunct="1">
      <a:defRPr sz="3400" kern="1200">
        <a:solidFill>
          <a:schemeClr val="tx1"/>
        </a:solidFill>
        <a:latin typeface="Arial" panose="020B0604020202020204" pitchFamily="34" charset="0"/>
        <a:ea typeface="+mn-ea"/>
        <a:cs typeface="+mn-cs"/>
      </a:defRPr>
    </a:lvl7pPr>
    <a:lvl8pPr marL="3200400" algn="l" defTabSz="914400" rtl="0" eaLnBrk="1" latinLnBrk="0" hangingPunct="1">
      <a:defRPr sz="3400" kern="1200">
        <a:solidFill>
          <a:schemeClr val="tx1"/>
        </a:solidFill>
        <a:latin typeface="Arial" panose="020B0604020202020204" pitchFamily="34" charset="0"/>
        <a:ea typeface="+mn-ea"/>
        <a:cs typeface="+mn-cs"/>
      </a:defRPr>
    </a:lvl8pPr>
    <a:lvl9pPr marL="3657600" algn="l" defTabSz="914400" rtl="0" eaLnBrk="1" latinLnBrk="0" hangingPunct="1">
      <a:defRPr sz="34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EA4"/>
    <a:srgbClr val="FFCCCC"/>
    <a:srgbClr val="FDE989"/>
    <a:srgbClr val="0000FF"/>
    <a:srgbClr val="D7E1C1"/>
    <a:srgbClr val="F5F8B1"/>
    <a:srgbClr val="96CE9E"/>
    <a:srgbClr val="FF99FF"/>
    <a:srgbClr val="CC0000"/>
    <a:srgbClr val="5D28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52" autoAdjust="0"/>
    <p:restoredTop sz="94743" autoAdjust="0"/>
  </p:normalViewPr>
  <p:slideViewPr>
    <p:cSldViewPr snapToGrid="0">
      <p:cViewPr varScale="1">
        <p:scale>
          <a:sx n="115" d="100"/>
          <a:sy n="115" d="100"/>
        </p:scale>
        <p:origin x="1524" y="96"/>
      </p:cViewPr>
      <p:guideLst>
        <p:guide orient="horz" pos="2160"/>
        <p:guide pos="2880"/>
      </p:guideLst>
    </p:cSldViewPr>
  </p:slideViewPr>
  <p:outlineViewPr>
    <p:cViewPr>
      <p:scale>
        <a:sx n="33" d="100"/>
        <a:sy n="33" d="100"/>
      </p:scale>
      <p:origin x="0" y="3618"/>
    </p:cViewPr>
  </p:outlineViewPr>
  <p:notesTextViewPr>
    <p:cViewPr>
      <p:scale>
        <a:sx n="100" d="100"/>
        <a:sy n="100" d="100"/>
      </p:scale>
      <p:origin x="0" y="0"/>
    </p:cViewPr>
  </p:notesTextViewPr>
  <p:sorterViewPr>
    <p:cViewPr>
      <p:scale>
        <a:sx n="80" d="100"/>
        <a:sy n="80" d="100"/>
      </p:scale>
      <p:origin x="0" y="0"/>
    </p:cViewPr>
  </p:sorter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16" Type="http://schemas.openxmlformats.org/officeDocument/2006/relationships/slide" Target="slides/slide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slide" Target="slides/slide61.xml"/><Relationship Id="rId2" Type="http://schemas.openxmlformats.org/officeDocument/2006/relationships/slideMaster" Target="slideMasters/slideMaster2.xml"/><Relationship Id="rId29" Type="http://schemas.openxmlformats.org/officeDocument/2006/relationships/slide" Target="slides/slide19.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8.wmf"/><Relationship Id="rId1" Type="http://schemas.openxmlformats.org/officeDocument/2006/relationships/image" Target="../media/image5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01762" name="Rectangle 2"/>
          <p:cNvSpPr>
            <a:spLocks noGrp="1" noChangeArrowheads="1"/>
          </p:cNvSpPr>
          <p:nvPr>
            <p:ph type="hdr" sz="quarter"/>
          </p:nvPr>
        </p:nvSpPr>
        <p:spPr bwMode="auto">
          <a:xfrm>
            <a:off x="0" y="0"/>
            <a:ext cx="2945659" cy="496411"/>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lvl1pPr>
          </a:lstStyle>
          <a:p>
            <a:pPr>
              <a:defRPr/>
            </a:pPr>
            <a:endParaRPr lang="en-US" altLang="zh-CN"/>
          </a:p>
        </p:txBody>
      </p:sp>
      <p:sp>
        <p:nvSpPr>
          <p:cNvPr id="501763" name="Rectangle 3"/>
          <p:cNvSpPr>
            <a:spLocks noGrp="1" noChangeArrowheads="1"/>
          </p:cNvSpPr>
          <p:nvPr>
            <p:ph type="dt" sz="quarter" idx="1"/>
          </p:nvPr>
        </p:nvSpPr>
        <p:spPr bwMode="auto">
          <a:xfrm>
            <a:off x="3850443" y="0"/>
            <a:ext cx="2945659" cy="496411"/>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lvl1pPr>
          </a:lstStyle>
          <a:p>
            <a:pPr>
              <a:defRPr/>
            </a:pPr>
            <a:endParaRPr lang="en-US" altLang="zh-CN"/>
          </a:p>
        </p:txBody>
      </p:sp>
      <p:sp>
        <p:nvSpPr>
          <p:cNvPr id="501764" name="Rectangle 4"/>
          <p:cNvSpPr>
            <a:spLocks noGrp="1" noChangeArrowheads="1"/>
          </p:cNvSpPr>
          <p:nvPr>
            <p:ph type="ftr" sz="quarter" idx="2"/>
          </p:nvPr>
        </p:nvSpPr>
        <p:spPr bwMode="auto">
          <a:xfrm>
            <a:off x="0" y="9430091"/>
            <a:ext cx="2945659" cy="496411"/>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lvl1pPr>
          </a:lstStyle>
          <a:p>
            <a:pPr>
              <a:defRPr/>
            </a:pPr>
            <a:endParaRPr lang="en-US" altLang="zh-CN"/>
          </a:p>
        </p:txBody>
      </p:sp>
      <p:sp>
        <p:nvSpPr>
          <p:cNvPr id="501765" name="Rectangle 5"/>
          <p:cNvSpPr>
            <a:spLocks noGrp="1" noChangeArrowheads="1"/>
          </p:cNvSpPr>
          <p:nvPr>
            <p:ph type="sldNum" sz="quarter" idx="3"/>
          </p:nvPr>
        </p:nvSpPr>
        <p:spPr bwMode="auto">
          <a:xfrm>
            <a:off x="3850443" y="9430091"/>
            <a:ext cx="2945659" cy="496411"/>
          </a:xfrm>
          <a:prstGeom prst="rect">
            <a:avLst/>
          </a:prstGeom>
          <a:noFill/>
          <a:ln w="9525">
            <a:noFill/>
            <a:miter lim="800000"/>
          </a:ln>
          <a:effectLst/>
        </p:spPr>
        <p:txBody>
          <a:bodyPr vert="horz" wrap="square" lIns="91440" tIns="45720" rIns="91440" bIns="45720" numCol="1" anchor="b" anchorCtr="0" compatLnSpc="1"/>
          <a:lstStyle>
            <a:lvl1pPr algn="r" eaLnBrk="1" hangingPunct="1">
              <a:spcBef>
                <a:spcPct val="0"/>
              </a:spcBef>
              <a:buFontTx/>
              <a:buNone/>
              <a:defRPr sz="1200"/>
            </a:lvl1pPr>
          </a:lstStyle>
          <a:p>
            <a:pPr>
              <a:defRPr/>
            </a:pPr>
            <a:fld id="{5E40DB88-E6B2-4CA8-A627-7644CCDFF38E}" type="slidenum">
              <a:rPr lang="en-US" altLang="zh-CN"/>
              <a:t>‹#›</a:t>
            </a:fld>
            <a:endParaRPr lang="en-US" altLang="zh-CN"/>
          </a:p>
        </p:txBody>
      </p:sp>
    </p:spTree>
    <p:extLst>
      <p:ext uri="{BB962C8B-B14F-4D97-AF65-F5344CB8AC3E}">
        <p14:creationId xmlns:p14="http://schemas.microsoft.com/office/powerpoint/2010/main" val="167724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2945659" cy="496411"/>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lvl1pPr>
          </a:lstStyle>
          <a:p>
            <a:pPr>
              <a:defRPr/>
            </a:pPr>
            <a:endParaRPr lang="en-US" altLang="zh-CN"/>
          </a:p>
        </p:txBody>
      </p:sp>
      <p:sp>
        <p:nvSpPr>
          <p:cNvPr id="52227" name="Rectangle 3"/>
          <p:cNvSpPr>
            <a:spLocks noGrp="1" noChangeArrowheads="1"/>
          </p:cNvSpPr>
          <p:nvPr>
            <p:ph type="dt" idx="1"/>
          </p:nvPr>
        </p:nvSpPr>
        <p:spPr bwMode="auto">
          <a:xfrm>
            <a:off x="3850443" y="0"/>
            <a:ext cx="2945659" cy="496411"/>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lvl1pPr>
          </a:lstStyle>
          <a:p>
            <a:pPr>
              <a:defRPr/>
            </a:pPr>
            <a:endParaRPr lang="en-US" altLang="zh-CN"/>
          </a:p>
        </p:txBody>
      </p:sp>
      <p:sp>
        <p:nvSpPr>
          <p:cNvPr id="45060" name="Rectangle 4"/>
          <p:cNvSpPr>
            <a:spLocks noGrp="1" noRot="1" noChangeAspect="1" noChangeArrowheads="1" noTextEdit="1"/>
          </p:cNvSpPr>
          <p:nvPr>
            <p:ph type="sldImg" idx="4294967295"/>
          </p:nvPr>
        </p:nvSpPr>
        <p:spPr bwMode="auto">
          <a:xfrm>
            <a:off x="917575" y="744538"/>
            <a:ext cx="4962525" cy="3722687"/>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52229" name="Rectangle 5"/>
          <p:cNvSpPr>
            <a:spLocks noGrp="1" noChangeArrowheads="1"/>
          </p:cNvSpPr>
          <p:nvPr>
            <p:ph type="body" sz="quarter" idx="3"/>
          </p:nvPr>
        </p:nvSpPr>
        <p:spPr bwMode="auto">
          <a:xfrm>
            <a:off x="679768" y="4715907"/>
            <a:ext cx="5438140" cy="4467701"/>
          </a:xfrm>
          <a:prstGeom prst="rect">
            <a:avLst/>
          </a:prstGeom>
          <a:noFill/>
          <a:ln w="9525">
            <a:noFill/>
            <a:miter lim="800000"/>
          </a:ln>
          <a:effectLst/>
        </p:spPr>
        <p:txBody>
          <a:bodyPr vert="horz" wrap="square" lIns="91440" tIns="45720" rIns="91440" bIns="45720" numCol="1" anchor="t" anchorCtr="0" compatLnSpc="1"/>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2230" name="Rectangle 6"/>
          <p:cNvSpPr>
            <a:spLocks noGrp="1" noChangeArrowheads="1"/>
          </p:cNvSpPr>
          <p:nvPr>
            <p:ph type="ftr" sz="quarter" idx="4"/>
          </p:nvPr>
        </p:nvSpPr>
        <p:spPr bwMode="auto">
          <a:xfrm>
            <a:off x="0" y="9430091"/>
            <a:ext cx="2945659" cy="496411"/>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lvl1pPr>
          </a:lstStyle>
          <a:p>
            <a:pPr>
              <a:defRPr/>
            </a:pPr>
            <a:endParaRPr lang="en-US" altLang="zh-CN"/>
          </a:p>
        </p:txBody>
      </p:sp>
      <p:sp>
        <p:nvSpPr>
          <p:cNvPr id="52231" name="Rectangle 7"/>
          <p:cNvSpPr>
            <a:spLocks noGrp="1" noChangeArrowheads="1"/>
          </p:cNvSpPr>
          <p:nvPr>
            <p:ph type="sldNum" sz="quarter" idx="5"/>
          </p:nvPr>
        </p:nvSpPr>
        <p:spPr bwMode="auto">
          <a:xfrm>
            <a:off x="3850443" y="9430091"/>
            <a:ext cx="2945659" cy="496411"/>
          </a:xfrm>
          <a:prstGeom prst="rect">
            <a:avLst/>
          </a:prstGeom>
          <a:noFill/>
          <a:ln w="9525">
            <a:noFill/>
            <a:miter lim="800000"/>
          </a:ln>
          <a:effectLst/>
        </p:spPr>
        <p:txBody>
          <a:bodyPr vert="horz" wrap="square" lIns="91440" tIns="45720" rIns="91440" bIns="45720" numCol="1" anchor="b" anchorCtr="0" compatLnSpc="1"/>
          <a:lstStyle>
            <a:lvl1pPr algn="r" eaLnBrk="1" hangingPunct="1">
              <a:spcBef>
                <a:spcPct val="0"/>
              </a:spcBef>
              <a:buFontTx/>
              <a:buNone/>
              <a:defRPr sz="1200"/>
            </a:lvl1pPr>
          </a:lstStyle>
          <a:p>
            <a:pPr>
              <a:defRPr/>
            </a:pPr>
            <a:fld id="{2922B3E8-2F9D-4F75-85C3-4483458081B0}" type="slidenum">
              <a:rPr lang="en-US" altLang="zh-CN"/>
              <a:t>‹#›</a:t>
            </a:fld>
            <a:endParaRPr lang="en-US" altLang="zh-CN"/>
          </a:p>
        </p:txBody>
      </p:sp>
    </p:spTree>
    <p:extLst>
      <p:ext uri="{BB962C8B-B14F-4D97-AF65-F5344CB8AC3E}">
        <p14:creationId xmlns:p14="http://schemas.microsoft.com/office/powerpoint/2010/main" val="41120910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a:ln>
            <a:miter lim="800000"/>
          </a:ln>
        </p:spPr>
      </p:sp>
      <p:sp>
        <p:nvSpPr>
          <p:cNvPr id="16387" name="备注占位符 2"/>
          <p:cNvSpPr>
            <a:spLocks noGrp="1"/>
          </p:cNvSpPr>
          <p:nvPr>
            <p:ph type="body"/>
          </p:nvPr>
        </p:nvSpPr>
        <p:spPr/>
        <p:txBody>
          <a:bodyPr wrap="square" lIns="91440" tIns="45720" rIns="91440" bIns="45720" anchor="t"/>
          <a:lstStyle/>
          <a:p>
            <a:pPr lvl="0" eaLnBrk="1" hangingPunct="1"/>
            <a:endParaRPr lang="zh-CN" altLang="en-US" dirty="0"/>
          </a:p>
        </p:txBody>
      </p:sp>
      <p:sp>
        <p:nvSpPr>
          <p:cNvPr id="2" name="灯片编号占位符 3"/>
          <p:cNvSpPr txBox="1">
            <a:spLocks noGrp="1" noChangeArrowheads="1"/>
          </p:cNvSpPr>
          <p:nvPr>
            <p:ph type="sldNum"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rtlCol="0" anchor="b" anchorCtr="0" compatLnSpc="1"/>
          <a:lstStyle/>
          <a:p>
            <a:pPr fontAlgn="base">
              <a:spcBef>
                <a:spcPct val="0"/>
              </a:spcBef>
              <a:spcAft>
                <a:spcPct val="0"/>
              </a:spcAft>
              <a:defRPr/>
            </a:pPr>
            <a:fld id="{F2ED114E-F727-4F33-B116-A1DAFE7D1B75}" type="slidenum">
              <a:rPr lang="zh-CN" altLang="en-US" noProof="1" smtClean="0">
                <a:solidFill>
                  <a:prstClr val="black"/>
                </a:solidFill>
              </a:rPr>
              <a:t>1</a:t>
            </a:fld>
            <a:endParaRPr lang="zh-CN" altLang="en-US" noProof="1">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4294967295"/>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noProof="1"/>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noProof="1"/>
              <a:t>Click to edit Master subtitle style</a:t>
            </a:r>
          </a:p>
        </p:txBody>
      </p:sp>
      <p:sp>
        <p:nvSpPr>
          <p:cNvPr id="4" name="Slide Number Placeholder 3"/>
          <p:cNvSpPr>
            <a:spLocks noGrp="1"/>
          </p:cNvSpPr>
          <p:nvPr>
            <p:ph type="sldNum" sz="quarter" idx="10"/>
          </p:nvPr>
        </p:nvSpPr>
        <p:spPr/>
        <p:txBody>
          <a:bodyPr/>
          <a:lstStyle>
            <a:lvl1pPr>
              <a:defRPr/>
            </a:lvl1pPr>
          </a:lstStyle>
          <a:p>
            <a:pPr>
              <a:defRPr/>
            </a:pPr>
            <a:fld id="{24CDBD7A-F354-47F1-8697-1FA02FF4D41A}" type="slidenum">
              <a:rPr lang="en-US" altLang="zh-CN"/>
              <a:t>‹#›</a:t>
            </a:fld>
            <a:endParaRPr lang="en-US" altLang="zh-CN"/>
          </a:p>
        </p:txBody>
      </p:sp>
      <p:sp>
        <p:nvSpPr>
          <p:cNvPr id="5" name="Footer Placeholder 4"/>
          <p:cNvSpPr>
            <a:spLocks noGrp="1"/>
          </p:cNvSpPr>
          <p:nvPr>
            <p:ph type="ftr" sz="quarter" idx="11"/>
          </p:nvPr>
        </p:nvSpPr>
        <p:spPr/>
        <p:txBody>
          <a:bodyPr rtlCol="0"/>
          <a:lstStyle>
            <a:lvl1pPr>
              <a:defRPr>
                <a:ea typeface="宋体" panose="02010600030101010101" pitchFamily="2" charset="-122"/>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eaLnBrk="0" hangingPunct="0">
              <a:defRPr>
                <a:latin typeface="Arial" panose="020B0604020202020204" pitchFamily="34" charset="0"/>
              </a:defRPr>
            </a:lvl1pPr>
          </a:lstStyle>
          <a:p>
            <a:pPr>
              <a:defRPr/>
            </a:pPr>
            <a:endParaRPr lang="en-US" altLang="zh-CN"/>
          </a:p>
        </p:txBody>
      </p:sp>
      <p:sp>
        <p:nvSpPr>
          <p:cNvPr id="5" name="Rectangle 5"/>
          <p:cNvSpPr>
            <a:spLocks noGrp="1" noChangeArrowheads="1"/>
          </p:cNvSpPr>
          <p:nvPr>
            <p:ph type="ftr" sz="quarter" idx="11"/>
          </p:nvPr>
        </p:nvSpPr>
        <p:spPr/>
        <p:txBody>
          <a:bodyPr/>
          <a:lstStyle>
            <a:lvl1pPr eaLnBrk="0" hangingPunct="0">
              <a:defRPr>
                <a:latin typeface="Arial" panose="020B0604020202020204" pitchFamily="34" charset="0"/>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eaLnBrk="0" hangingPunct="0">
              <a:defRPr>
                <a:latin typeface="Arial" panose="020B0604020202020204" pitchFamily="34" charset="0"/>
              </a:defRPr>
            </a:lvl1pPr>
          </a:lstStyle>
          <a:p>
            <a:pPr>
              <a:defRPr/>
            </a:pPr>
            <a:fld id="{E7DA6DE4-0818-4A0B-A010-F1C80821C0FC}" type="slidenum">
              <a:rPr lang="zh-CN" altLang="en-US"/>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609600"/>
            <a:ext cx="8229600" cy="808038"/>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文本框 6"/>
          <p:cNvSpPr txBox="1"/>
          <p:nvPr userDrawn="1"/>
        </p:nvSpPr>
        <p:spPr>
          <a:xfrm>
            <a:off x="0" y="-33139"/>
            <a:ext cx="9144000" cy="400110"/>
          </a:xfrm>
          <a:prstGeom prst="rect">
            <a:avLst/>
          </a:prstGeom>
          <a:solidFill>
            <a:srgbClr val="D7E1C1"/>
          </a:solid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lang="zh-CN" altLang="en-US" sz="2000" kern="1200" dirty="0" smtClean="0">
                <a:solidFill>
                  <a:srgbClr val="002060"/>
                </a:solidFill>
                <a:effectLst/>
                <a:latin typeface="Arial" panose="020B0604020202020204" pitchFamily="34" charset="0"/>
                <a:ea typeface="+mn-ea"/>
                <a:cs typeface="+mn-cs"/>
              </a:rPr>
              <a:t>一、</a:t>
            </a:r>
            <a:r>
              <a:rPr lang="zh-CN" altLang="zh-CN" sz="2000" kern="1200" dirty="0" smtClean="0">
                <a:solidFill>
                  <a:srgbClr val="002060"/>
                </a:solidFill>
                <a:effectLst/>
                <a:latin typeface="Arial" panose="020B0604020202020204" pitchFamily="34" charset="0"/>
                <a:ea typeface="+mn-ea"/>
                <a:cs typeface="+mn-cs"/>
              </a:rPr>
              <a:t>通过</a:t>
            </a:r>
            <a:r>
              <a:rPr lang="en-US" altLang="zh-CN" sz="2000" kern="1200" dirty="0" smtClean="0">
                <a:solidFill>
                  <a:srgbClr val="002060"/>
                </a:solidFill>
                <a:effectLst/>
                <a:latin typeface="Arial" panose="020B0604020202020204" pitchFamily="34" charset="0"/>
                <a:ea typeface="+mn-ea"/>
                <a:cs typeface="+mn-cs"/>
              </a:rPr>
              <a:t>GDP</a:t>
            </a:r>
            <a:r>
              <a:rPr lang="zh-CN" altLang="zh-CN" sz="2000" kern="1200" dirty="0" smtClean="0">
                <a:solidFill>
                  <a:srgbClr val="002060"/>
                </a:solidFill>
                <a:effectLst/>
                <a:latin typeface="Arial" panose="020B0604020202020204" pitchFamily="34" charset="0"/>
                <a:ea typeface="+mn-ea"/>
                <a:cs typeface="+mn-cs"/>
              </a:rPr>
              <a:t>认识宏观经济学</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609600"/>
            <a:ext cx="8229600" cy="808038"/>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文本框 6"/>
          <p:cNvSpPr txBox="1"/>
          <p:nvPr userDrawn="1"/>
        </p:nvSpPr>
        <p:spPr>
          <a:xfrm>
            <a:off x="0" y="-33139"/>
            <a:ext cx="9144000" cy="400110"/>
          </a:xfrm>
          <a:prstGeom prst="rect">
            <a:avLst/>
          </a:prstGeom>
          <a:solidFill>
            <a:srgbClr val="D7E1C1"/>
          </a:solidFill>
        </p:spPr>
        <p:txBody>
          <a:bodyPr wrap="square" rtlCol="0">
            <a:spAutoFit/>
          </a:bodyPr>
          <a:lstStyle/>
          <a:p>
            <a:pPr lvl="0"/>
            <a:r>
              <a:rPr lang="zh-CN" altLang="en-US" sz="2000" kern="1200" dirty="0" smtClean="0">
                <a:solidFill>
                  <a:srgbClr val="002060"/>
                </a:solidFill>
                <a:effectLst/>
                <a:latin typeface="Arial" panose="020B0604020202020204" pitchFamily="34" charset="0"/>
                <a:ea typeface="+mn-ea"/>
                <a:cs typeface="+mn-cs"/>
              </a:rPr>
              <a:t>二、</a:t>
            </a:r>
            <a:r>
              <a:rPr lang="zh-CN" altLang="zh-CN" sz="2000" kern="1200" dirty="0" smtClean="0">
                <a:solidFill>
                  <a:srgbClr val="002060"/>
                </a:solidFill>
                <a:effectLst/>
                <a:latin typeface="Arial" panose="020B0604020202020204" pitchFamily="34" charset="0"/>
                <a:ea typeface="+mn-ea"/>
                <a:cs typeface="+mn-cs"/>
              </a:rPr>
              <a:t>除了</a:t>
            </a:r>
            <a:r>
              <a:rPr lang="en-US" altLang="zh-CN" sz="2000" kern="1200" dirty="0" smtClean="0">
                <a:solidFill>
                  <a:srgbClr val="002060"/>
                </a:solidFill>
                <a:effectLst/>
                <a:latin typeface="Arial" panose="020B0604020202020204" pitchFamily="34" charset="0"/>
                <a:ea typeface="+mn-ea"/>
                <a:cs typeface="+mn-cs"/>
              </a:rPr>
              <a:t>GDP</a:t>
            </a:r>
            <a:r>
              <a:rPr lang="zh-CN" altLang="zh-CN" sz="2000" kern="1200" dirty="0" smtClean="0">
                <a:solidFill>
                  <a:srgbClr val="002060"/>
                </a:solidFill>
                <a:effectLst/>
                <a:latin typeface="Arial" panose="020B0604020202020204" pitchFamily="34" charset="0"/>
                <a:ea typeface="+mn-ea"/>
                <a:cs typeface="+mn-cs"/>
              </a:rPr>
              <a:t>以外，宏观经济学还有哪些重要的研究问题</a:t>
            </a:r>
            <a:r>
              <a:rPr lang="zh-CN" altLang="en-US" sz="2000" kern="1200" dirty="0" smtClean="0">
                <a:solidFill>
                  <a:srgbClr val="002060"/>
                </a:solidFill>
                <a:effectLst/>
                <a:latin typeface="Arial" panose="020B0604020202020204" pitchFamily="34" charset="0"/>
                <a:ea typeface="+mn-ea"/>
                <a:cs typeface="+mn-cs"/>
              </a:rPr>
              <a:t>？失业</a:t>
            </a:r>
            <a:r>
              <a:rPr lang="en-US" altLang="zh-CN" sz="2000" kern="1200" dirty="0" smtClean="0">
                <a:solidFill>
                  <a:srgbClr val="002060"/>
                </a:solidFill>
                <a:effectLst/>
                <a:latin typeface="Arial" panose="020B0604020202020204" pitchFamily="34" charset="0"/>
                <a:ea typeface="+mn-ea"/>
                <a:cs typeface="+mn-cs"/>
              </a:rPr>
              <a:t>&amp;</a:t>
            </a:r>
            <a:r>
              <a:rPr lang="zh-CN" altLang="en-US" sz="2000" kern="1200" dirty="0" smtClean="0">
                <a:solidFill>
                  <a:srgbClr val="002060"/>
                </a:solidFill>
                <a:effectLst/>
                <a:latin typeface="Arial" panose="020B0604020202020204" pitchFamily="34" charset="0"/>
                <a:ea typeface="+mn-ea"/>
                <a:cs typeface="+mn-cs"/>
              </a:rPr>
              <a:t>通货膨胀</a:t>
            </a:r>
            <a:endParaRPr lang="zh-CN" altLang="zh-CN" sz="2000" kern="1200" dirty="0">
              <a:solidFill>
                <a:srgbClr val="002060"/>
              </a:solidFill>
              <a:effectLst/>
              <a:latin typeface="Arial" panose="020B0604020202020204" pitchFamily="34" charset="0"/>
              <a:ea typeface="+mn-ea"/>
              <a:cs typeface="+mn-cs"/>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609600"/>
            <a:ext cx="8229600" cy="808038"/>
          </a:xfrm>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文本框 6"/>
          <p:cNvSpPr txBox="1"/>
          <p:nvPr userDrawn="1"/>
        </p:nvSpPr>
        <p:spPr>
          <a:xfrm>
            <a:off x="0" y="-33139"/>
            <a:ext cx="9144000" cy="400110"/>
          </a:xfrm>
          <a:prstGeom prst="rect">
            <a:avLst/>
          </a:prstGeom>
          <a:solidFill>
            <a:srgbClr val="D7E1C1"/>
          </a:solidFill>
        </p:spPr>
        <p:txBody>
          <a:bodyPr wrap="square" rtlCol="0">
            <a:spAutoFit/>
          </a:bodyPr>
          <a:lstStyle/>
          <a:p>
            <a:pPr lvl="0"/>
            <a:r>
              <a:rPr lang="zh-CN" altLang="en-US" sz="2000" kern="1200" dirty="0" smtClean="0">
                <a:solidFill>
                  <a:srgbClr val="002060"/>
                </a:solidFill>
                <a:effectLst/>
                <a:latin typeface="Arial" panose="020B0604020202020204" pitchFamily="34" charset="0"/>
                <a:ea typeface="+mn-ea"/>
                <a:cs typeface="+mn-cs"/>
              </a:rPr>
              <a:t>三、</a:t>
            </a:r>
            <a:r>
              <a:rPr lang="zh-CN" altLang="zh-CN" sz="2000" kern="1200" dirty="0" smtClean="0">
                <a:solidFill>
                  <a:srgbClr val="002060"/>
                </a:solidFill>
                <a:effectLst/>
                <a:latin typeface="Arial" panose="020B0604020202020204" pitchFamily="34" charset="0"/>
                <a:ea typeface="+mn-ea"/>
                <a:cs typeface="+mn-cs"/>
              </a:rPr>
              <a:t>宏观经济</a:t>
            </a:r>
            <a:r>
              <a:rPr lang="zh-CN" altLang="en-US" sz="2000" kern="1200" dirty="0" smtClean="0">
                <a:solidFill>
                  <a:srgbClr val="002060"/>
                </a:solidFill>
                <a:effectLst/>
                <a:latin typeface="Arial" panose="020B0604020202020204" pitchFamily="34" charset="0"/>
                <a:ea typeface="+mn-ea"/>
                <a:cs typeface="+mn-cs"/>
              </a:rPr>
              <a:t>为什么会波动？</a:t>
            </a:r>
            <a:endParaRPr lang="zh-CN" altLang="zh-CN" sz="2000" kern="1200" dirty="0">
              <a:solidFill>
                <a:srgbClr val="002060"/>
              </a:solidFill>
              <a:effectLst/>
              <a:latin typeface="Arial" panose="020B0604020202020204" pitchFamily="34" charset="0"/>
              <a:ea typeface="+mn-ea"/>
              <a:cs typeface="+mn-cs"/>
            </a:endParaRPr>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eaLnBrk="0" hangingPunct="0">
              <a:defRPr>
                <a:latin typeface="Arial" panose="020B0604020202020204" pitchFamily="34" charset="0"/>
              </a:defRPr>
            </a:lvl1pPr>
          </a:lstStyle>
          <a:p>
            <a:pPr>
              <a:defRPr/>
            </a:pPr>
            <a:endParaRPr lang="en-US" altLang="zh-CN"/>
          </a:p>
        </p:txBody>
      </p:sp>
      <p:sp>
        <p:nvSpPr>
          <p:cNvPr id="5" name="Rectangle 5"/>
          <p:cNvSpPr>
            <a:spLocks noGrp="1" noChangeArrowheads="1"/>
          </p:cNvSpPr>
          <p:nvPr>
            <p:ph type="ftr" sz="quarter" idx="11"/>
          </p:nvPr>
        </p:nvSpPr>
        <p:spPr/>
        <p:txBody>
          <a:bodyPr/>
          <a:lstStyle>
            <a:lvl1pPr eaLnBrk="0" hangingPunct="0">
              <a:defRPr>
                <a:latin typeface="Arial" panose="020B0604020202020204" pitchFamily="34" charset="0"/>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eaLnBrk="0" hangingPunct="0">
              <a:defRPr>
                <a:latin typeface="Arial" panose="020B0604020202020204" pitchFamily="34" charset="0"/>
              </a:defRPr>
            </a:lvl1pPr>
          </a:lstStyle>
          <a:p>
            <a:pPr>
              <a:defRPr/>
            </a:pPr>
            <a:fld id="{D7358157-3217-4AD3-8CEF-D0510E7B6871}" type="slidenum">
              <a:rPr lang="zh-CN" altLang="en-US"/>
              <a:t>‹#›</a:t>
            </a:fld>
            <a:endParaRPr lang="en-US" altLang="zh-CN"/>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eaLnBrk="0" hangingPunct="0">
              <a:defRPr>
                <a:latin typeface="Arial" panose="020B0604020202020204" pitchFamily="34" charset="0"/>
              </a:defRPr>
            </a:lvl1pPr>
          </a:lstStyle>
          <a:p>
            <a:pPr>
              <a:defRPr/>
            </a:pPr>
            <a:endParaRPr lang="en-US" altLang="zh-CN"/>
          </a:p>
        </p:txBody>
      </p:sp>
      <p:sp>
        <p:nvSpPr>
          <p:cNvPr id="6" name="Rectangle 5"/>
          <p:cNvSpPr>
            <a:spLocks noGrp="1" noChangeArrowheads="1"/>
          </p:cNvSpPr>
          <p:nvPr>
            <p:ph type="ftr" sz="quarter" idx="11"/>
          </p:nvPr>
        </p:nvSpPr>
        <p:spPr/>
        <p:txBody>
          <a:bodyPr/>
          <a:lstStyle>
            <a:lvl1pPr eaLnBrk="0" hangingPunct="0">
              <a:defRPr>
                <a:latin typeface="Arial" panose="020B0604020202020204" pitchFamily="34" charset="0"/>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eaLnBrk="0" hangingPunct="0">
              <a:defRPr>
                <a:latin typeface="Arial" panose="020B0604020202020204" pitchFamily="34" charset="0"/>
              </a:defRPr>
            </a:lvl1pPr>
          </a:lstStyle>
          <a:p>
            <a:pPr>
              <a:defRPr/>
            </a:pPr>
            <a:fld id="{31343F2C-0938-4997-B62B-5AD9BDBF3E1A}" type="slidenum">
              <a:rPr lang="zh-CN" altLang="en-US"/>
              <a:t>‹#›</a:t>
            </a:fld>
            <a:endParaRPr lang="en-US" altLang="zh-CN"/>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eaLnBrk="0" hangingPunct="0">
              <a:defRPr>
                <a:latin typeface="Arial" panose="020B0604020202020204" pitchFamily="34" charset="0"/>
              </a:defRPr>
            </a:lvl1pPr>
          </a:lstStyle>
          <a:p>
            <a:pPr>
              <a:defRPr/>
            </a:pPr>
            <a:endParaRPr lang="en-US" altLang="zh-CN"/>
          </a:p>
        </p:txBody>
      </p:sp>
      <p:sp>
        <p:nvSpPr>
          <p:cNvPr id="8" name="Rectangle 5"/>
          <p:cNvSpPr>
            <a:spLocks noGrp="1" noChangeArrowheads="1"/>
          </p:cNvSpPr>
          <p:nvPr>
            <p:ph type="ftr" sz="quarter" idx="11"/>
          </p:nvPr>
        </p:nvSpPr>
        <p:spPr/>
        <p:txBody>
          <a:bodyPr/>
          <a:lstStyle>
            <a:lvl1pPr eaLnBrk="0" hangingPunct="0">
              <a:defRPr>
                <a:latin typeface="Arial" panose="020B0604020202020204" pitchFamily="34" charset="0"/>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eaLnBrk="0" hangingPunct="0">
              <a:defRPr>
                <a:latin typeface="Arial" panose="020B0604020202020204" pitchFamily="34" charset="0"/>
              </a:defRPr>
            </a:lvl1pPr>
          </a:lstStyle>
          <a:p>
            <a:pPr>
              <a:defRPr/>
            </a:pPr>
            <a:fld id="{8C96CECF-335F-4959-A475-2BCF497FBCF0}" type="slidenum">
              <a:rPr lang="zh-CN" altLang="en-US"/>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eaLnBrk="0" hangingPunct="0">
              <a:defRPr>
                <a:latin typeface="Arial" panose="020B0604020202020204" pitchFamily="34" charset="0"/>
              </a:defRPr>
            </a:lvl1pPr>
          </a:lstStyle>
          <a:p>
            <a:pPr>
              <a:defRPr/>
            </a:pPr>
            <a:endParaRPr lang="en-US" altLang="zh-CN"/>
          </a:p>
        </p:txBody>
      </p:sp>
      <p:sp>
        <p:nvSpPr>
          <p:cNvPr id="4" name="Rectangle 5"/>
          <p:cNvSpPr>
            <a:spLocks noGrp="1" noChangeArrowheads="1"/>
          </p:cNvSpPr>
          <p:nvPr>
            <p:ph type="ftr" sz="quarter" idx="11"/>
          </p:nvPr>
        </p:nvSpPr>
        <p:spPr/>
        <p:txBody>
          <a:bodyPr/>
          <a:lstStyle>
            <a:lvl1pPr eaLnBrk="0" hangingPunct="0">
              <a:defRPr>
                <a:latin typeface="Arial" panose="020B0604020202020204" pitchFamily="34" charset="0"/>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eaLnBrk="0" hangingPunct="0">
              <a:defRPr>
                <a:latin typeface="Arial" panose="020B0604020202020204" pitchFamily="34" charset="0"/>
              </a:defRPr>
            </a:lvl1pPr>
          </a:lstStyle>
          <a:p>
            <a:pPr>
              <a:defRPr/>
            </a:pPr>
            <a:fld id="{D8FC5A0B-470F-45D5-A229-80D2D031DB7D}" type="slidenum">
              <a:rPr lang="zh-CN" altLang="en-US"/>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eaLnBrk="0" hangingPunct="0">
              <a:defRPr>
                <a:latin typeface="Arial" panose="020B0604020202020204" pitchFamily="34" charset="0"/>
              </a:defRPr>
            </a:lvl1pPr>
          </a:lstStyle>
          <a:p>
            <a:pPr>
              <a:defRPr/>
            </a:pPr>
            <a:endParaRPr lang="en-US" altLang="zh-CN"/>
          </a:p>
        </p:txBody>
      </p:sp>
      <p:sp>
        <p:nvSpPr>
          <p:cNvPr id="3" name="Rectangle 5"/>
          <p:cNvSpPr>
            <a:spLocks noGrp="1" noChangeArrowheads="1"/>
          </p:cNvSpPr>
          <p:nvPr>
            <p:ph type="ftr" sz="quarter" idx="11"/>
          </p:nvPr>
        </p:nvSpPr>
        <p:spPr/>
        <p:txBody>
          <a:bodyPr/>
          <a:lstStyle>
            <a:lvl1pPr eaLnBrk="0" hangingPunct="0">
              <a:defRPr>
                <a:latin typeface="Arial" panose="020B0604020202020204" pitchFamily="34" charset="0"/>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eaLnBrk="0" hangingPunct="0">
              <a:defRPr>
                <a:latin typeface="Arial" panose="020B0604020202020204" pitchFamily="34" charset="0"/>
              </a:defRPr>
            </a:lvl1pPr>
          </a:lstStyle>
          <a:p>
            <a:pPr>
              <a:defRPr/>
            </a:pPr>
            <a:fld id="{2558147B-4607-4771-89D8-C2D7CAB86F5A}" type="slidenum">
              <a:rPr lang="zh-CN" altLang="en-US"/>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eaLnBrk="0" hangingPunct="0">
              <a:defRPr>
                <a:latin typeface="Arial" panose="020B0604020202020204" pitchFamily="34" charset="0"/>
              </a:defRPr>
            </a:lvl1pPr>
          </a:lstStyle>
          <a:p>
            <a:pPr>
              <a:defRPr/>
            </a:pPr>
            <a:endParaRPr lang="en-US" altLang="zh-CN"/>
          </a:p>
        </p:txBody>
      </p:sp>
      <p:sp>
        <p:nvSpPr>
          <p:cNvPr id="6" name="Rectangle 5"/>
          <p:cNvSpPr>
            <a:spLocks noGrp="1" noChangeArrowheads="1"/>
          </p:cNvSpPr>
          <p:nvPr>
            <p:ph type="ftr" sz="quarter" idx="11"/>
          </p:nvPr>
        </p:nvSpPr>
        <p:spPr/>
        <p:txBody>
          <a:bodyPr/>
          <a:lstStyle>
            <a:lvl1pPr eaLnBrk="0" hangingPunct="0">
              <a:defRPr>
                <a:latin typeface="Arial" panose="020B0604020202020204" pitchFamily="34" charset="0"/>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eaLnBrk="0" hangingPunct="0">
              <a:defRPr>
                <a:latin typeface="Arial" panose="020B0604020202020204" pitchFamily="34" charset="0"/>
              </a:defRPr>
            </a:lvl1pPr>
          </a:lstStyle>
          <a:p>
            <a:pPr>
              <a:defRPr/>
            </a:pPr>
            <a:fld id="{E9BA03B4-57D9-40D1-9BD3-AF0984CFCED1}" type="slidenum">
              <a:rPr lang="zh-CN" altLang="en-US"/>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Rectangle 11"/>
          <p:cNvSpPr>
            <a:spLocks noChangeArrowheads="1"/>
          </p:cNvSpPr>
          <p:nvPr/>
        </p:nvSpPr>
        <p:spPr bwMode="auto">
          <a:xfrm>
            <a:off x="311150" y="5310188"/>
            <a:ext cx="3581400"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ctr" eaLnBrk="1" hangingPunct="1">
              <a:lnSpc>
                <a:spcPct val="80000"/>
              </a:lnSpc>
              <a:spcBef>
                <a:spcPct val="20000"/>
              </a:spcBef>
              <a:defRPr/>
            </a:pPr>
            <a:r>
              <a:rPr lang="en-US" altLang="zh-CN" sz="1600">
                <a:ea typeface="宋体" panose="02010600030101010101" pitchFamily="2" charset="-122"/>
                <a:sym typeface="+mn-ea"/>
              </a:rPr>
              <a:t>PowerPoint Slides prepared by: </a:t>
            </a:r>
          </a:p>
          <a:p>
            <a:pPr algn="ctr" eaLnBrk="1" hangingPunct="1">
              <a:lnSpc>
                <a:spcPct val="80000"/>
              </a:lnSpc>
              <a:spcBef>
                <a:spcPct val="20000"/>
              </a:spcBef>
              <a:defRPr/>
            </a:pPr>
            <a:r>
              <a:rPr lang="en-US" altLang="zh-CN" sz="1600">
                <a:ea typeface="宋体" panose="02010600030101010101" pitchFamily="2" charset="-122"/>
                <a:sym typeface="+mn-ea"/>
              </a:rPr>
              <a:t>Andreea CHIRITESCU</a:t>
            </a:r>
          </a:p>
          <a:p>
            <a:pPr algn="ctr" eaLnBrk="1" hangingPunct="1">
              <a:lnSpc>
                <a:spcPct val="80000"/>
              </a:lnSpc>
              <a:spcBef>
                <a:spcPct val="20000"/>
              </a:spcBef>
              <a:defRPr/>
            </a:pPr>
            <a:r>
              <a:rPr lang="en-US" altLang="zh-CN" sz="1600">
                <a:ea typeface="宋体" panose="02010600030101010101" pitchFamily="2" charset="-122"/>
                <a:sym typeface="+mn-ea"/>
              </a:rPr>
              <a:t>Eastern Illinois University</a:t>
            </a:r>
          </a:p>
        </p:txBody>
      </p:sp>
      <p:sp>
        <p:nvSpPr>
          <p:cNvPr id="4" name="TextBox 6"/>
          <p:cNvSpPr txBox="1">
            <a:spLocks noChangeArrowheads="1"/>
          </p:cNvSpPr>
          <p:nvPr/>
        </p:nvSpPr>
        <p:spPr bwMode="auto">
          <a:xfrm>
            <a:off x="311150" y="369888"/>
            <a:ext cx="2176463" cy="1323975"/>
          </a:xfrm>
          <a:prstGeom prst="rect">
            <a:avLst/>
          </a:prstGeom>
          <a:noFill/>
          <a:ln w="57150">
            <a:solidFill>
              <a:srgbClr val="005EA4"/>
            </a:solidFill>
            <a:prstDash val="sysDot"/>
            <a:bevel/>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ctr" eaLnBrk="1" hangingPunct="1">
              <a:spcBef>
                <a:spcPct val="20000"/>
              </a:spcBef>
              <a:defRPr/>
            </a:pPr>
            <a:r>
              <a:rPr lang="en-US" sz="8000" b="1">
                <a:latin typeface="Arial Black" panose="020B0A04020102020204" pitchFamily="34" charset="0"/>
                <a:ea typeface="Gungsuh" panose="02030600000101010101" pitchFamily="18" charset="-127"/>
                <a:cs typeface="Estrangelo Edessa" panose="03080600000000000000" pitchFamily="66" charset="0"/>
                <a:sym typeface="+mn-ea"/>
              </a:rPr>
              <a:t>1</a:t>
            </a:r>
          </a:p>
        </p:txBody>
      </p:sp>
      <p:pic>
        <p:nvPicPr>
          <p:cNvPr id="5" name="Picture 7" descr="C:\Users\Andreea\Desktop\Mankiw 7e\pics plus\ch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722813" y="3589338"/>
            <a:ext cx="4230687" cy="282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3"/>
          <p:cNvSpPr>
            <a:spLocks noGrp="1" noChangeAspect="1" noChangeArrowheads="1"/>
          </p:cNvSpPr>
          <p:nvPr>
            <p:ph type="subTitle" sz="quarter" idx="1"/>
          </p:nvPr>
        </p:nvSpPr>
        <p:spPr>
          <a:xfrm>
            <a:off x="0" y="1446663"/>
            <a:ext cx="9131724" cy="2142694"/>
          </a:xfrm>
        </p:spPr>
        <p:txBody>
          <a:bodyPr wrap="none"/>
          <a:lstStyle>
            <a:lvl1pPr marL="0" indent="0" algn="ctr">
              <a:buFontTx/>
              <a:buNone/>
              <a:defRPr sz="4300">
                <a:solidFill>
                  <a:schemeClr val="tx1"/>
                </a:solidFill>
              </a:defRPr>
            </a:lvl1pPr>
          </a:lstStyle>
          <a:p>
            <a:r>
              <a:rPr lang="zh-CN" altLang="en-US" noProof="1"/>
              <a:t>单击此处编辑母版副标题样式</a:t>
            </a:r>
            <a:endParaRPr lang="en-US" noProof="1"/>
          </a:p>
        </p:txBody>
      </p:sp>
      <p:sp>
        <p:nvSpPr>
          <p:cNvPr id="6" name="Slide Number Placeholder 3"/>
          <p:cNvSpPr>
            <a:spLocks noGrp="1"/>
          </p:cNvSpPr>
          <p:nvPr>
            <p:ph type="sldNum" sz="quarter" idx="10"/>
          </p:nvPr>
        </p:nvSpPr>
        <p:spPr>
          <a:ln w="19050">
            <a:solidFill>
              <a:srgbClr val="005EA4"/>
            </a:solidFill>
            <a:prstDash val="sysDot"/>
            <a:bevel/>
          </a:ln>
        </p:spPr>
        <p:txBody>
          <a:bodyPr/>
          <a:lstStyle>
            <a:lvl1pPr algn="ctr">
              <a:defRPr/>
            </a:lvl1pPr>
          </a:lstStyle>
          <a:p>
            <a:pPr>
              <a:defRPr/>
            </a:pPr>
            <a:fld id="{99DF62D8-2628-481D-ACB7-CF6545B385B9}" type="slidenum">
              <a:rPr lang="en-US" altLang="zh-CN"/>
              <a:t>‹#›</a:t>
            </a:fld>
            <a:endParaRPr lang="en-US" altLang="zh-CN"/>
          </a:p>
        </p:txBody>
      </p:sp>
      <p:sp>
        <p:nvSpPr>
          <p:cNvPr id="7" name="Footer Placeholder 4"/>
          <p:cNvSpPr>
            <a:spLocks noGrp="1"/>
          </p:cNvSpPr>
          <p:nvPr>
            <p:ph type="ftr" sz="quarter" idx="11"/>
          </p:nvPr>
        </p:nvSpPr>
        <p:spPr>
          <a:xfrm>
            <a:off x="0" y="6483350"/>
            <a:ext cx="8612188" cy="365125"/>
          </a:xfrm>
          <a:blipFill>
            <a:blip r:embed="rId3"/>
            <a:stretch>
              <a:fillRect/>
            </a:stretch>
          </a:blipFill>
        </p:spPr>
        <p:txBody>
          <a:bodyPr rtlCol="0"/>
          <a:lstStyle>
            <a:lvl1pPr>
              <a:defRPr>
                <a:ea typeface="宋体" panose="02010600030101010101" pitchFamily="2" charset="-122"/>
              </a:defRPr>
            </a:lvl1pPr>
          </a:lstStyle>
          <a:p>
            <a:pPr>
              <a:defRPr/>
            </a:pPr>
            <a:endParaRPr lang="en-US" altLang="zh-CN"/>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eaLnBrk="0" hangingPunct="0">
              <a:defRPr>
                <a:latin typeface="Arial" panose="020B0604020202020204" pitchFamily="34" charset="0"/>
              </a:defRPr>
            </a:lvl1pPr>
          </a:lstStyle>
          <a:p>
            <a:pPr>
              <a:defRPr/>
            </a:pPr>
            <a:endParaRPr lang="en-US" altLang="zh-CN"/>
          </a:p>
        </p:txBody>
      </p:sp>
      <p:sp>
        <p:nvSpPr>
          <p:cNvPr id="6" name="Rectangle 5"/>
          <p:cNvSpPr>
            <a:spLocks noGrp="1" noChangeArrowheads="1"/>
          </p:cNvSpPr>
          <p:nvPr>
            <p:ph type="ftr" sz="quarter" idx="11"/>
          </p:nvPr>
        </p:nvSpPr>
        <p:spPr/>
        <p:txBody>
          <a:bodyPr/>
          <a:lstStyle>
            <a:lvl1pPr eaLnBrk="0" hangingPunct="0">
              <a:defRPr>
                <a:latin typeface="Arial" panose="020B0604020202020204" pitchFamily="34" charset="0"/>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eaLnBrk="0" hangingPunct="0">
              <a:defRPr>
                <a:latin typeface="Arial" panose="020B0604020202020204" pitchFamily="34" charset="0"/>
              </a:defRPr>
            </a:lvl1pPr>
          </a:lstStyle>
          <a:p>
            <a:pPr>
              <a:defRPr/>
            </a:pPr>
            <a:fld id="{D3A86D3F-591F-4638-908A-C236FF6D1BBF}" type="slidenum">
              <a:rPr lang="zh-CN" altLang="en-US"/>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eaLnBrk="0" hangingPunct="0">
              <a:defRPr>
                <a:latin typeface="Arial" panose="020B0604020202020204" pitchFamily="34" charset="0"/>
              </a:defRPr>
            </a:lvl1pPr>
          </a:lstStyle>
          <a:p>
            <a:pPr>
              <a:defRPr/>
            </a:pPr>
            <a:endParaRPr lang="en-US" altLang="zh-CN"/>
          </a:p>
        </p:txBody>
      </p:sp>
      <p:sp>
        <p:nvSpPr>
          <p:cNvPr id="5" name="Rectangle 5"/>
          <p:cNvSpPr>
            <a:spLocks noGrp="1" noChangeArrowheads="1"/>
          </p:cNvSpPr>
          <p:nvPr>
            <p:ph type="ftr" sz="quarter" idx="11"/>
          </p:nvPr>
        </p:nvSpPr>
        <p:spPr/>
        <p:txBody>
          <a:bodyPr/>
          <a:lstStyle>
            <a:lvl1pPr eaLnBrk="0" hangingPunct="0">
              <a:defRPr>
                <a:latin typeface="Arial" panose="020B0604020202020204" pitchFamily="34" charset="0"/>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eaLnBrk="0" hangingPunct="0">
              <a:defRPr>
                <a:latin typeface="Arial" panose="020B0604020202020204" pitchFamily="34" charset="0"/>
              </a:defRPr>
            </a:lvl1pPr>
          </a:lstStyle>
          <a:p>
            <a:pPr>
              <a:defRPr/>
            </a:pPr>
            <a:fld id="{208BF481-7673-4ACA-85A1-10D4B50F1FB9}" type="slidenum">
              <a:rPr lang="zh-CN" altLang="en-US"/>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eaLnBrk="0" hangingPunct="0">
              <a:defRPr>
                <a:latin typeface="Arial" panose="020B0604020202020204" pitchFamily="34" charset="0"/>
              </a:defRPr>
            </a:lvl1pPr>
          </a:lstStyle>
          <a:p>
            <a:pPr>
              <a:defRPr/>
            </a:pPr>
            <a:endParaRPr lang="en-US" altLang="zh-CN"/>
          </a:p>
        </p:txBody>
      </p:sp>
      <p:sp>
        <p:nvSpPr>
          <p:cNvPr id="5" name="Rectangle 5"/>
          <p:cNvSpPr>
            <a:spLocks noGrp="1" noChangeArrowheads="1"/>
          </p:cNvSpPr>
          <p:nvPr>
            <p:ph type="ftr" sz="quarter" idx="11"/>
          </p:nvPr>
        </p:nvSpPr>
        <p:spPr/>
        <p:txBody>
          <a:bodyPr/>
          <a:lstStyle>
            <a:lvl1pPr eaLnBrk="0" hangingPunct="0">
              <a:defRPr>
                <a:latin typeface="Arial" panose="020B0604020202020204" pitchFamily="34" charset="0"/>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eaLnBrk="0" hangingPunct="0">
              <a:defRPr>
                <a:latin typeface="Arial" panose="020B0604020202020204" pitchFamily="34" charset="0"/>
              </a:defRPr>
            </a:lvl1pPr>
          </a:lstStyle>
          <a:p>
            <a:pPr>
              <a:defRPr/>
            </a:pPr>
            <a:fld id="{A2B56F5D-484B-4E0E-A89F-464AADE9678D}" type="slidenum">
              <a:rPr lang="zh-CN" altLang="en-US"/>
              <a:t>‹#›</a:t>
            </a:fld>
            <a:endParaRPr lang="en-US" alt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SmartArt 占位符 2"/>
          <p:cNvSpPr>
            <a:spLocks noGrp="1"/>
          </p:cNvSpPr>
          <p:nvPr>
            <p:ph type="pic" idx="1"/>
          </p:nvPr>
        </p:nvSpPr>
        <p:spPr>
          <a:xfrm>
            <a:off x="457200" y="1600200"/>
            <a:ext cx="8229600" cy="4525963"/>
          </a:xfrm>
        </p:spPr>
        <p:txBody>
          <a:bodyPr/>
          <a:lstStyle/>
          <a:p>
            <a:pPr lvl="0"/>
            <a:endParaRPr lang="zh-CN" altLang="en-US" noProof="0"/>
          </a:p>
        </p:txBody>
      </p:sp>
      <p:sp>
        <p:nvSpPr>
          <p:cNvPr id="4" name="Rectangle 4"/>
          <p:cNvSpPr>
            <a:spLocks noGrp="1" noChangeArrowheads="1"/>
          </p:cNvSpPr>
          <p:nvPr>
            <p:ph type="dt" sz="half" idx="10"/>
          </p:nvPr>
        </p:nvSpPr>
        <p:spPr/>
        <p:txBody>
          <a:bodyPr/>
          <a:lstStyle>
            <a:lvl1pPr eaLnBrk="0" hangingPunct="0">
              <a:defRPr>
                <a:latin typeface="Arial" panose="020B0604020202020204" pitchFamily="34" charset="0"/>
              </a:defRPr>
            </a:lvl1pPr>
          </a:lstStyle>
          <a:p>
            <a:pPr>
              <a:defRPr/>
            </a:pPr>
            <a:endParaRPr lang="en-US" altLang="zh-CN"/>
          </a:p>
        </p:txBody>
      </p:sp>
      <p:sp>
        <p:nvSpPr>
          <p:cNvPr id="5" name="Rectangle 5"/>
          <p:cNvSpPr>
            <a:spLocks noGrp="1" noChangeArrowheads="1"/>
          </p:cNvSpPr>
          <p:nvPr>
            <p:ph type="ftr" sz="quarter" idx="11"/>
          </p:nvPr>
        </p:nvSpPr>
        <p:spPr/>
        <p:txBody>
          <a:bodyPr/>
          <a:lstStyle>
            <a:lvl1pPr eaLnBrk="0" hangingPunct="0">
              <a:defRPr>
                <a:latin typeface="Arial" panose="020B0604020202020204" pitchFamily="34" charset="0"/>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eaLnBrk="0" hangingPunct="0">
              <a:defRPr>
                <a:latin typeface="Arial" panose="020B0604020202020204" pitchFamily="34" charset="0"/>
              </a:defRPr>
            </a:lvl1pPr>
          </a:lstStyle>
          <a:p>
            <a:pPr>
              <a:defRPr/>
            </a:pPr>
            <a:fld id="{FFF4B987-3393-4D29-AF58-CC072DFBE8EB}" type="slidenum">
              <a:rPr lang="zh-CN" altLang="en-US"/>
              <a:t>‹#›</a:t>
            </a:fld>
            <a:endParaRPr lang="en-US" alt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eaLnBrk="0" hangingPunct="0">
              <a:defRPr>
                <a:latin typeface="Arial" panose="020B0604020202020204" pitchFamily="34" charset="0"/>
              </a:defRPr>
            </a:lvl1pPr>
          </a:lstStyle>
          <a:p>
            <a:pPr>
              <a:defRPr/>
            </a:pPr>
            <a:endParaRPr lang="en-US" altLang="zh-CN"/>
          </a:p>
        </p:txBody>
      </p:sp>
      <p:sp>
        <p:nvSpPr>
          <p:cNvPr id="6" name="Rectangle 5"/>
          <p:cNvSpPr>
            <a:spLocks noGrp="1" noChangeArrowheads="1"/>
          </p:cNvSpPr>
          <p:nvPr>
            <p:ph type="ftr" sz="quarter" idx="11"/>
          </p:nvPr>
        </p:nvSpPr>
        <p:spPr/>
        <p:txBody>
          <a:bodyPr/>
          <a:lstStyle>
            <a:lvl1pPr eaLnBrk="0" hangingPunct="0">
              <a:defRPr>
                <a:latin typeface="Arial" panose="020B0604020202020204" pitchFamily="34" charset="0"/>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eaLnBrk="0" hangingPunct="0">
              <a:defRPr>
                <a:latin typeface="Arial" panose="020B0604020202020204" pitchFamily="34" charset="0"/>
              </a:defRPr>
            </a:lvl1pPr>
          </a:lstStyle>
          <a:p>
            <a:pPr>
              <a:defRPr/>
            </a:pPr>
            <a:fld id="{F3F4F7ED-F8B7-4EF2-B940-092BE26986D4}" type="slidenum">
              <a:rPr lang="zh-CN" altLang="en-US"/>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showMasterPhAnim="0" type="obj" preserve="1">
  <p:cSld name="Title and Content">
    <p:spTree>
      <p:nvGrpSpPr>
        <p:cNvPr id="1" name=""/>
        <p:cNvGrpSpPr/>
        <p:nvPr/>
      </p:nvGrpSpPr>
      <p:grpSpPr>
        <a:xfrm>
          <a:off x="0" y="0"/>
          <a:ext cx="0" cy="0"/>
          <a:chOff x="0" y="0"/>
          <a:chExt cx="0" cy="0"/>
        </a:xfrm>
      </p:grpSpPr>
      <p:sp>
        <p:nvSpPr>
          <p:cNvPr id="4" name="Straight Connector 2"/>
          <p:cNvSpPr>
            <a:spLocks noChangeShapeType="1"/>
          </p:cNvSpPr>
          <p:nvPr userDrawn="1"/>
        </p:nvSpPr>
        <p:spPr bwMode="auto">
          <a:xfrm>
            <a:off x="0" y="931863"/>
            <a:ext cx="9144000" cy="0"/>
          </a:xfrm>
          <a:prstGeom prst="line">
            <a:avLst/>
          </a:prstGeom>
          <a:noFill/>
          <a:ln w="76200">
            <a:solidFill>
              <a:srgbClr val="005EA4"/>
            </a:solidFill>
            <a:prstDash val="sysDot"/>
            <a:round/>
          </a:ln>
          <a:extLst>
            <a:ext uri="{909E8E84-426E-40DD-AFC4-6F175D3DCCD1}">
              <a14:hiddenFill xmlns:a14="http://schemas.microsoft.com/office/drawing/2010/main">
                <a:noFill/>
              </a14:hiddenFill>
            </a:ext>
          </a:extLst>
        </p:spPr>
        <p:txBody>
          <a:bodyPr/>
          <a:lstStyle/>
          <a:p>
            <a:endParaRPr lang="zh-CN" altLang="en-US"/>
          </a:p>
        </p:txBody>
      </p:sp>
      <p:pic>
        <p:nvPicPr>
          <p:cNvPr id="5" name="Picture 7" descr="C:\Users\Andreea\Desktop\Mankiw 7e\pics plus\ch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45097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049338" y="100939"/>
            <a:ext cx="8094662" cy="860961"/>
          </a:xfrm>
        </p:spPr>
        <p:txBody>
          <a:bodyPr/>
          <a:lstStyle/>
          <a:p>
            <a:r>
              <a:rPr lang="en-US" noProof="1"/>
              <a:t>Click to edit Master title style</a:t>
            </a:r>
          </a:p>
        </p:txBody>
      </p:sp>
      <p:sp>
        <p:nvSpPr>
          <p:cNvPr id="3" name="Content Placeholder 2"/>
          <p:cNvSpPr>
            <a:spLocks noGrp="1"/>
          </p:cNvSpPr>
          <p:nvPr>
            <p:ph idx="1"/>
          </p:nvPr>
        </p:nvSpPr>
        <p:spPr/>
        <p:txBody>
          <a:bodyPr/>
          <a:lstStyle>
            <a:lvl1pPr>
              <a:defRPr>
                <a:solidFill>
                  <a:srgbClr val="005EA4"/>
                </a:solidFill>
              </a:defRPr>
            </a:lvl1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6" name="Rectangle 7"/>
          <p:cNvSpPr>
            <a:spLocks noGrp="1" noChangeArrowheads="1"/>
          </p:cNvSpPr>
          <p:nvPr>
            <p:ph type="sldNum" sz="quarter" idx="10"/>
          </p:nvPr>
        </p:nvSpPr>
        <p:spPr/>
        <p:txBody>
          <a:bodyPr/>
          <a:lstStyle>
            <a:lvl1pPr>
              <a:defRPr/>
            </a:lvl1pPr>
          </a:lstStyle>
          <a:p>
            <a:pPr>
              <a:defRPr/>
            </a:pPr>
            <a:fld id="{D5002B3A-2708-40D4-83C2-3EE6382CB169}" type="slidenum">
              <a:rPr lang="en-US" altLang="zh-CN"/>
              <a:t>‹#›</a:t>
            </a:fld>
            <a:endParaRPr lang="en-US" altLang="zh-CN"/>
          </a:p>
        </p:txBody>
      </p:sp>
      <p:sp>
        <p:nvSpPr>
          <p:cNvPr id="7" name="Footer Placeholder 4"/>
          <p:cNvSpPr>
            <a:spLocks noGrp="1"/>
          </p:cNvSpPr>
          <p:nvPr>
            <p:ph type="ftr" sz="quarter" idx="11"/>
          </p:nvPr>
        </p:nvSpPr>
        <p:spPr/>
        <p:txBody>
          <a:bodyPr rtlCol="0"/>
          <a:lstStyle>
            <a:lvl1pPr>
              <a:defRPr>
                <a:ea typeface="宋体" panose="02010600030101010101" pitchFamily="2" charset="-122"/>
              </a:defRPr>
            </a:lvl1pPr>
          </a:lstStyle>
          <a:p>
            <a:pPr>
              <a:defRPr/>
            </a:pPr>
            <a:endParaRPr lang="en-US" altLang="zh-CN"/>
          </a:p>
        </p:txBody>
      </p:sp>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noProof="1"/>
              <a:t>Click to edit Master title style</a:t>
            </a:r>
          </a:p>
        </p:txBody>
      </p:sp>
      <p:sp>
        <p:nvSpPr>
          <p:cNvPr id="3" name="Rectangle 13"/>
          <p:cNvSpPr>
            <a:spLocks noGrp="1" noChangeArrowheads="1"/>
          </p:cNvSpPr>
          <p:nvPr>
            <p:ph type="sldNum" sz="quarter" idx="10"/>
          </p:nvPr>
        </p:nvSpPr>
        <p:spPr/>
        <p:txBody>
          <a:bodyPr/>
          <a:lstStyle>
            <a:lvl1pPr>
              <a:defRPr/>
            </a:lvl1pPr>
          </a:lstStyle>
          <a:p>
            <a:pPr>
              <a:defRPr/>
            </a:pPr>
            <a:fld id="{A9EC7D76-7DD6-4985-AD67-9F73A1A7283F}" type="slidenum">
              <a:rPr lang="en-US" altLang="zh-CN"/>
              <a:t>‹#›</a:t>
            </a:fld>
            <a:endParaRPr lang="en-US" altLang="zh-CN"/>
          </a:p>
        </p:txBody>
      </p:sp>
      <p:sp>
        <p:nvSpPr>
          <p:cNvPr id="4" name="Footer Placeholder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Rectangle 13"/>
          <p:cNvSpPr>
            <a:spLocks noGrp="1" noChangeArrowheads="1"/>
          </p:cNvSpPr>
          <p:nvPr>
            <p:ph type="sldNum" sz="quarter" idx="10"/>
          </p:nvPr>
        </p:nvSpPr>
        <p:spPr/>
        <p:txBody>
          <a:bodyPr/>
          <a:lstStyle>
            <a:lvl1pPr>
              <a:defRPr/>
            </a:lvl1pPr>
          </a:lstStyle>
          <a:p>
            <a:pPr>
              <a:defRPr/>
            </a:pPr>
            <a:fld id="{B7A4A047-602B-404F-9B04-1013FB7421CC}" type="slidenum">
              <a:rPr lang="en-US" altLang="zh-CN"/>
              <a:t>‹#›</a:t>
            </a:fld>
            <a:endParaRPr lang="en-US" altLang="zh-CN"/>
          </a:p>
        </p:txBody>
      </p:sp>
      <p:sp>
        <p:nvSpPr>
          <p:cNvPr id="4" name="Footer Placeholder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noProof="1"/>
              <a:t>Click to edit Master title style</a:t>
            </a:r>
          </a:p>
        </p:txBody>
      </p:sp>
      <p:sp>
        <p:nvSpPr>
          <p:cNvPr id="3" name="Content Placeholder 2"/>
          <p:cNvSpPr>
            <a:spLocks noGrp="1"/>
          </p:cNvSpPr>
          <p:nvPr>
            <p:ph idx="1"/>
          </p:nvPr>
        </p:nvSpPr>
        <p:spPr>
          <a:xfrm>
            <a:off x="457200" y="688622"/>
            <a:ext cx="8458200" cy="5788378"/>
          </a:xfrm>
        </p:spPr>
        <p:txBody>
          <a:bodyPr/>
          <a:lstStyle>
            <a:lvl1pPr>
              <a:defRPr>
                <a:solidFill>
                  <a:srgbClr val="5D2884"/>
                </a:solidFill>
              </a:defRPr>
            </a:lvl1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Rectangle 7"/>
          <p:cNvSpPr>
            <a:spLocks noGrp="1" noChangeArrowheads="1"/>
          </p:cNvSpPr>
          <p:nvPr>
            <p:ph type="sldNum" sz="quarter" idx="10"/>
          </p:nvPr>
        </p:nvSpPr>
        <p:spPr/>
        <p:txBody>
          <a:bodyPr/>
          <a:lstStyle>
            <a:lvl1pPr>
              <a:defRPr/>
            </a:lvl1pPr>
          </a:lstStyle>
          <a:p>
            <a:pPr>
              <a:defRPr/>
            </a:pPr>
            <a:fld id="{70D297C9-F6BA-4315-8C85-2E7A38240E22}" type="slidenum">
              <a:rPr lang="en-US" altLang="zh-CN"/>
              <a:t>‹#›</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457200" y="605119"/>
            <a:ext cx="8492836" cy="5836624"/>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Rectangle 7"/>
          <p:cNvSpPr>
            <a:spLocks noGrp="1" noChangeArrowheads="1"/>
          </p:cNvSpPr>
          <p:nvPr>
            <p:ph type="sldNum" sz="quarter" idx="10"/>
          </p:nvPr>
        </p:nvSpPr>
        <p:spPr/>
        <p:txBody>
          <a:bodyPr/>
          <a:lstStyle>
            <a:lvl1pPr>
              <a:defRPr/>
            </a:lvl1pPr>
          </a:lstStyle>
          <a:p>
            <a:pPr>
              <a:defRPr/>
            </a:pPr>
            <a:fld id="{8ACD159B-36C4-42E2-A6DE-B3327372CF1A}" type="slidenum">
              <a:rPr lang="en-US" altLang="zh-CN"/>
              <a:t>‹#›</a:t>
            </a:fld>
            <a:endParaRPr lang="en-US" altLang="zh-CN"/>
          </a:p>
        </p:txBody>
      </p:sp>
      <p:sp>
        <p:nvSpPr>
          <p:cNvPr id="5" name="Footer Placeholder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showMasterPhAnim="0" type="obj" preserve="1">
  <p:cSld name="Title and Content">
    <p:spTree>
      <p:nvGrpSpPr>
        <p:cNvPr id="1" name=""/>
        <p:cNvGrpSpPr/>
        <p:nvPr/>
      </p:nvGrpSpPr>
      <p:grpSpPr>
        <a:xfrm>
          <a:off x="0" y="0"/>
          <a:ext cx="0" cy="0"/>
          <a:chOff x="0" y="0"/>
          <a:chExt cx="0" cy="0"/>
        </a:xfrm>
      </p:grpSpPr>
      <p:sp>
        <p:nvSpPr>
          <p:cNvPr id="4" name="Straight Connector 2"/>
          <p:cNvSpPr>
            <a:spLocks noChangeShapeType="1"/>
          </p:cNvSpPr>
          <p:nvPr userDrawn="1"/>
        </p:nvSpPr>
        <p:spPr bwMode="auto">
          <a:xfrm>
            <a:off x="0" y="931863"/>
            <a:ext cx="9144000" cy="0"/>
          </a:xfrm>
          <a:prstGeom prst="line">
            <a:avLst/>
          </a:prstGeom>
          <a:noFill/>
          <a:ln w="76200">
            <a:solidFill>
              <a:srgbClr val="005EA4"/>
            </a:solidFill>
            <a:prstDash val="sysDot"/>
            <a:round/>
          </a:ln>
          <a:extLst>
            <a:ext uri="{909E8E84-426E-40DD-AFC4-6F175D3DCCD1}">
              <a14:hiddenFill xmlns:a14="http://schemas.microsoft.com/office/drawing/2010/main">
                <a:noFill/>
              </a14:hiddenFill>
            </a:ext>
          </a:extLst>
        </p:spPr>
        <p:txBody>
          <a:bodyPr/>
          <a:lstStyle/>
          <a:p>
            <a:endParaRPr lang="zh-CN" altLang="en-US"/>
          </a:p>
        </p:txBody>
      </p:sp>
      <p:pic>
        <p:nvPicPr>
          <p:cNvPr id="5" name="Picture 7" descr="C:\Users\Andreea\Desktop\Mankiw 7e\pics plus\ch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45097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049338" y="100939"/>
            <a:ext cx="8094662" cy="860961"/>
          </a:xfrm>
        </p:spPr>
        <p:txBody>
          <a:bodyPr/>
          <a:lstStyle/>
          <a:p>
            <a:r>
              <a:rPr lang="en-US" noProof="1"/>
              <a:t>Click to edit Master title style</a:t>
            </a:r>
          </a:p>
        </p:txBody>
      </p:sp>
      <p:sp>
        <p:nvSpPr>
          <p:cNvPr id="3" name="Content Placeholder 2"/>
          <p:cNvSpPr>
            <a:spLocks noGrp="1"/>
          </p:cNvSpPr>
          <p:nvPr>
            <p:ph idx="1"/>
          </p:nvPr>
        </p:nvSpPr>
        <p:spPr/>
        <p:txBody>
          <a:bodyPr/>
          <a:lstStyle>
            <a:lvl1pPr>
              <a:defRPr>
                <a:solidFill>
                  <a:srgbClr val="005EA4"/>
                </a:solidFill>
              </a:defRPr>
            </a:lvl1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6" name="Rectangle 7"/>
          <p:cNvSpPr>
            <a:spLocks noGrp="1" noChangeArrowheads="1"/>
          </p:cNvSpPr>
          <p:nvPr>
            <p:ph type="sldNum" sz="quarter" idx="10"/>
          </p:nvPr>
        </p:nvSpPr>
        <p:spPr/>
        <p:txBody>
          <a:bodyPr/>
          <a:lstStyle>
            <a:lvl1pPr>
              <a:defRPr/>
            </a:lvl1pPr>
          </a:lstStyle>
          <a:p>
            <a:pPr>
              <a:defRPr/>
            </a:pPr>
            <a:fld id="{4896E5C2-27C7-4A58-8833-38CD65B6E010}" type="slidenum">
              <a:rPr lang="en-US" altLang="zh-CN"/>
              <a:t>‹#›</a:t>
            </a:fld>
            <a:endParaRPr lang="en-US" altLang="zh-CN"/>
          </a:p>
        </p:txBody>
      </p:sp>
      <p:sp>
        <p:nvSpPr>
          <p:cNvPr id="7" name="Footer Placeholder 4"/>
          <p:cNvSpPr>
            <a:spLocks noGrp="1"/>
          </p:cNvSpPr>
          <p:nvPr>
            <p:ph type="ftr" sz="quarter" idx="11"/>
          </p:nvPr>
        </p:nvSpPr>
        <p:spPr/>
        <p:txBody>
          <a:bodyPr rtlCol="0"/>
          <a:lstStyle>
            <a:lvl1pPr>
              <a:defRPr>
                <a:ea typeface="宋体" panose="02010600030101010101" pitchFamily="2" charset="-122"/>
              </a:defRPr>
            </a:lvl1pPr>
          </a:lstStyle>
          <a:p>
            <a:pPr>
              <a:defRPr/>
            </a:pPr>
            <a:endParaRPr lang="en-US" altLang="zh-CN"/>
          </a:p>
        </p:txBody>
      </p:sp>
    </p:spTree>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showMasterPhAnim="0" type="obj" preserve="1">
  <p:cSld name="Title and Content">
    <p:spTree>
      <p:nvGrpSpPr>
        <p:cNvPr id="1" name=""/>
        <p:cNvGrpSpPr/>
        <p:nvPr/>
      </p:nvGrpSpPr>
      <p:grpSpPr>
        <a:xfrm>
          <a:off x="0" y="0"/>
          <a:ext cx="0" cy="0"/>
          <a:chOff x="0" y="0"/>
          <a:chExt cx="0" cy="0"/>
        </a:xfrm>
      </p:grpSpPr>
      <p:sp>
        <p:nvSpPr>
          <p:cNvPr id="4" name="Straight Connector 2"/>
          <p:cNvSpPr>
            <a:spLocks noChangeShapeType="1"/>
          </p:cNvSpPr>
          <p:nvPr userDrawn="1"/>
        </p:nvSpPr>
        <p:spPr bwMode="auto">
          <a:xfrm>
            <a:off x="0" y="931863"/>
            <a:ext cx="9144000" cy="0"/>
          </a:xfrm>
          <a:prstGeom prst="line">
            <a:avLst/>
          </a:prstGeom>
          <a:noFill/>
          <a:ln w="76200">
            <a:solidFill>
              <a:srgbClr val="005EA4"/>
            </a:solidFill>
            <a:prstDash val="sysDot"/>
            <a:round/>
          </a:ln>
          <a:extLst>
            <a:ext uri="{909E8E84-426E-40DD-AFC4-6F175D3DCCD1}">
              <a14:hiddenFill xmlns:a14="http://schemas.microsoft.com/office/drawing/2010/main">
                <a:noFill/>
              </a14:hiddenFill>
            </a:ext>
          </a:extLst>
        </p:spPr>
        <p:txBody>
          <a:bodyPr/>
          <a:lstStyle/>
          <a:p>
            <a:endParaRPr lang="zh-CN" altLang="en-US"/>
          </a:p>
        </p:txBody>
      </p:sp>
      <p:pic>
        <p:nvPicPr>
          <p:cNvPr id="5" name="Picture 7" descr="C:\Users\Andreea\Desktop\Mankiw 7e\pics plus\ch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45097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049338" y="100939"/>
            <a:ext cx="8094662" cy="860961"/>
          </a:xfrm>
        </p:spPr>
        <p:txBody>
          <a:bodyPr/>
          <a:lstStyle/>
          <a:p>
            <a:r>
              <a:rPr lang="en-US" noProof="1"/>
              <a:t>Click to edit Master title style</a:t>
            </a:r>
          </a:p>
        </p:txBody>
      </p:sp>
      <p:sp>
        <p:nvSpPr>
          <p:cNvPr id="3" name="Content Placeholder 2"/>
          <p:cNvSpPr>
            <a:spLocks noGrp="1"/>
          </p:cNvSpPr>
          <p:nvPr>
            <p:ph idx="1"/>
          </p:nvPr>
        </p:nvSpPr>
        <p:spPr/>
        <p:txBody>
          <a:bodyPr/>
          <a:lstStyle>
            <a:lvl1pPr>
              <a:defRPr>
                <a:solidFill>
                  <a:srgbClr val="005EA4"/>
                </a:solidFill>
              </a:defRPr>
            </a:lvl1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6" name="Rectangle 7"/>
          <p:cNvSpPr>
            <a:spLocks noGrp="1" noChangeArrowheads="1"/>
          </p:cNvSpPr>
          <p:nvPr>
            <p:ph type="sldNum" sz="quarter" idx="10"/>
          </p:nvPr>
        </p:nvSpPr>
        <p:spPr/>
        <p:txBody>
          <a:bodyPr/>
          <a:lstStyle>
            <a:lvl1pPr>
              <a:defRPr/>
            </a:lvl1pPr>
          </a:lstStyle>
          <a:p>
            <a:pPr>
              <a:defRPr/>
            </a:pPr>
            <a:fld id="{7BE4607D-CA5B-4000-971D-38E69D8DFE63}" type="slidenum">
              <a:rPr lang="en-US" altLang="zh-CN"/>
              <a:t>‹#›</a:t>
            </a:fld>
            <a:endParaRPr lang="en-US" altLang="zh-CN"/>
          </a:p>
        </p:txBody>
      </p:sp>
      <p:sp>
        <p:nvSpPr>
          <p:cNvPr id="7" name="Footer Placeholder 4"/>
          <p:cNvSpPr>
            <a:spLocks noGrp="1"/>
          </p:cNvSpPr>
          <p:nvPr>
            <p:ph type="ftr" sz="quarter" idx="11"/>
          </p:nvPr>
        </p:nvSpPr>
        <p:spPr/>
        <p:txBody>
          <a:bodyPr rtlCol="0"/>
          <a:lstStyle>
            <a:lvl1pPr>
              <a:defRPr>
                <a:ea typeface="宋体" panose="02010600030101010101" pitchFamily="2" charset="-122"/>
              </a:defRPr>
            </a:lvl1pPr>
          </a:lstStyle>
          <a:p>
            <a:pPr>
              <a:defRPr/>
            </a:pPr>
            <a:endParaRPr lang="en-US" altLang="zh-CN"/>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6" Type="http://schemas.openxmlformats.org/officeDocument/2006/relationships/theme" Target="../theme/theme10.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4.xml"/><Relationship Id="rId1" Type="http://schemas.openxmlformats.org/officeDocument/2006/relationships/slideLayout" Target="../slideLayouts/slideLayout4.xml"/><Relationship Id="rId4" Type="http://schemas.openxmlformats.org/officeDocument/2006/relationships/image" Target="../media/image11.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5.xml"/><Relationship Id="rId1" Type="http://schemas.openxmlformats.org/officeDocument/2006/relationships/slideLayout" Target="../slideLayouts/slideLayout5.xml"/><Relationship Id="rId4" Type="http://schemas.openxmlformats.org/officeDocument/2006/relationships/image" Target="../media/image13.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theme" Target="../theme/theme6.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8.xml"/><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9.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3"/>
          <a:srcRect/>
          <a:stretch>
            <a:fillRect/>
          </a:stretch>
        </a:blipFill>
        <a:effectLst/>
      </p:bgPr>
    </p:bg>
    <p:spTree>
      <p:nvGrpSpPr>
        <p:cNvPr id="1" name=""/>
        <p:cNvGrpSpPr/>
        <p:nvPr/>
      </p:nvGrpSpPr>
      <p:grpSpPr>
        <a:xfrm>
          <a:off x="0" y="0"/>
          <a:ext cx="0" cy="0"/>
          <a:chOff x="0" y="0"/>
          <a:chExt cx="0" cy="0"/>
        </a:xfrm>
      </p:grpSpPr>
      <p:pic>
        <p:nvPicPr>
          <p:cNvPr id="1026" name="Picture 13"/>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231900" y="1365250"/>
            <a:ext cx="66802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9"/>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404813"/>
            <a:ext cx="4733925"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3"/>
          </p:nvPr>
        </p:nvSpPr>
        <p:spPr>
          <a:xfrm>
            <a:off x="0" y="6484938"/>
            <a:ext cx="8540750" cy="406400"/>
          </a:xfrm>
          <a:prstGeom prst="rect">
            <a:avLst/>
          </a:prstGeom>
          <a:blipFill>
            <a:blip r:embed="rId6"/>
            <a:stretch>
              <a:fillRect/>
            </a:stretch>
          </a:blipFill>
        </p:spPr>
        <p:txBody>
          <a:bodyPr vert="horz" wrap="square" lIns="91440" tIns="45720" rIns="91440" bIns="45720" numCol="1" anchor="ctr" anchorCtr="0" compatLnSpc="1"/>
          <a:lstStyle>
            <a:lvl1pPr eaLnBrk="1" hangingPunct="1">
              <a:spcBef>
                <a:spcPct val="20000"/>
              </a:spcBef>
              <a:defRPr sz="1100">
                <a:solidFill>
                  <a:schemeClr val="bg1"/>
                </a:solidFill>
                <a:ea typeface="宋体" panose="02010600030101010101" pitchFamily="2" charset="-122"/>
                <a:cs typeface="Arial" panose="020B0604020202020204" pitchFamily="34" charset="0"/>
              </a:defRPr>
            </a:lvl1pPr>
          </a:lstStyle>
          <a:p>
            <a:pPr>
              <a:defRPr/>
            </a:pPr>
            <a:endParaRPr lang="en-US" altLang="zh-CN"/>
          </a:p>
        </p:txBody>
      </p:sp>
      <p:sp>
        <p:nvSpPr>
          <p:cNvPr id="2" name="Slide Number Placeholder 1"/>
          <p:cNvSpPr>
            <a:spLocks noGrp="1"/>
          </p:cNvSpPr>
          <p:nvPr>
            <p:ph type="sldNum" sz="quarter" idx="4"/>
          </p:nvPr>
        </p:nvSpPr>
        <p:spPr>
          <a:xfrm>
            <a:off x="8521700" y="6484938"/>
            <a:ext cx="622300" cy="409575"/>
          </a:xfrm>
          <a:prstGeom prst="rect">
            <a:avLst/>
          </a:prstGeom>
          <a:blipFill>
            <a:blip r:embed="rId6"/>
            <a:stretch>
              <a:fillRect/>
            </a:stretch>
          </a:blipFill>
        </p:spPr>
        <p:txBody>
          <a:bodyPr vert="horz" wrap="square" lIns="91440" tIns="45720" rIns="91440" bIns="45720" numCol="1" anchor="ctr" anchorCtr="0" compatLnSpc="1"/>
          <a:lstStyle>
            <a:lvl1pPr algn="r" eaLnBrk="1" hangingPunct="1">
              <a:spcBef>
                <a:spcPct val="20000"/>
              </a:spcBef>
              <a:buFontTx/>
              <a:buNone/>
              <a:defRPr sz="1200">
                <a:solidFill>
                  <a:schemeClr val="bg1"/>
                </a:solidFill>
                <a:ea typeface="宋体" panose="02010600030101010101" pitchFamily="2" charset="-122"/>
              </a:defRPr>
            </a:lvl1pPr>
          </a:lstStyle>
          <a:p>
            <a:pPr>
              <a:defRPr/>
            </a:pPr>
            <a:fld id="{C4C46B0D-B46F-49D5-9814-D29E61E6B82A}" type="slidenum">
              <a:rPr lang="en-US" altLang="zh-CN"/>
              <a:t>‹#›</a:t>
            </a:fld>
            <a:endParaRPr lang="en-US" altLang="zh-CN"/>
          </a:p>
        </p:txBody>
      </p:sp>
      <p:pic>
        <p:nvPicPr>
          <p:cNvPr id="1030" name="Picture 14"/>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10"/>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4489450" y="5838825"/>
            <a:ext cx="4543425"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0243"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56036"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556037"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556038"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400">
                <a:solidFill>
                  <a:srgbClr val="000000"/>
                </a:solidFill>
                <a:latin typeface="Arial" panose="020B0604020202020204" pitchFamily="34" charset="0"/>
                <a:ea typeface="宋体" panose="02010600030101010101" pitchFamily="2" charset="-122"/>
              </a:defRPr>
            </a:lvl1pPr>
          </a:lstStyle>
          <a:p>
            <a:pPr>
              <a:defRPr/>
            </a:pPr>
            <a:fld id="{80AB40EC-16BD-452F-B26D-F72EB592AB98}" type="slidenum">
              <a:rPr lang="zh-CN" altLang="en-US"/>
              <a:t>‹#›</a:t>
            </a:fld>
            <a:endParaRPr lang="en-US" altLang="zh-CN"/>
          </a:p>
        </p:txBody>
      </p:sp>
    </p:spTree>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2050" name="Rectangle 3"/>
          <p:cNvSpPr>
            <a:spLocks noGrp="1" noChangeAspect="1" noChangeArrowheads="1"/>
          </p:cNvSpPr>
          <p:nvPr>
            <p:ph type="title" idx="4294967295"/>
          </p:nvPr>
        </p:nvSpPr>
        <p:spPr bwMode="auto">
          <a:xfrm>
            <a:off x="228600" y="152400"/>
            <a:ext cx="8686800" cy="1020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lstStyle/>
          <a:p>
            <a:pPr lvl="0"/>
            <a:r>
              <a:rPr lang="en-US" altLang="zh-CN" smtClean="0"/>
              <a:t>fghfgj</a:t>
            </a:r>
          </a:p>
        </p:txBody>
      </p:sp>
      <p:sp>
        <p:nvSpPr>
          <p:cNvPr id="2051" name="Rectangle 8"/>
          <p:cNvSpPr>
            <a:spLocks noGrp="1" noChangeArrowheads="1"/>
          </p:cNvSpPr>
          <p:nvPr>
            <p:ph type="body" idx="9"/>
          </p:nvPr>
        </p:nvSpPr>
        <p:spPr bwMode="auto">
          <a:xfrm>
            <a:off x="381000" y="1143000"/>
            <a:ext cx="8382000" cy="530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37898" name="Rectangle 10"/>
          <p:cNvSpPr>
            <a:spLocks noGrp="1" noChangeArrowheads="1"/>
          </p:cNvSpPr>
          <p:nvPr>
            <p:ph type="sldNum" sz="quarter" idx="4"/>
          </p:nvPr>
        </p:nvSpPr>
        <p:spPr bwMode="auto">
          <a:xfrm>
            <a:off x="8624888" y="6469063"/>
            <a:ext cx="504825" cy="379412"/>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FontTx/>
              <a:buNone/>
              <a:defRPr sz="1200">
                <a:solidFill>
                  <a:srgbClr val="002060"/>
                </a:solidFill>
                <a:ea typeface="宋体" panose="02010600030101010101" pitchFamily="2" charset="-122"/>
              </a:defRPr>
            </a:lvl1pPr>
          </a:lstStyle>
          <a:p>
            <a:pPr>
              <a:defRPr/>
            </a:pPr>
            <a:fld id="{BB2DC829-F076-40A5-80E7-6FADDBF2F967}" type="slidenum">
              <a:rPr lang="en-US" altLang="zh-CN"/>
              <a:t>‹#›</a:t>
            </a:fld>
            <a:endParaRPr lang="en-US" altLang="zh-CN"/>
          </a:p>
        </p:txBody>
      </p:sp>
      <p:sp>
        <p:nvSpPr>
          <p:cNvPr id="5" name="Footer Placeholder 4"/>
          <p:cNvSpPr>
            <a:spLocks noGrp="1"/>
          </p:cNvSpPr>
          <p:nvPr>
            <p:ph type="ftr" sz="quarter" idx="3"/>
          </p:nvPr>
        </p:nvSpPr>
        <p:spPr>
          <a:xfrm>
            <a:off x="0" y="6483350"/>
            <a:ext cx="8540750" cy="365125"/>
          </a:xfrm>
          <a:prstGeom prst="rect">
            <a:avLst/>
          </a:prstGeom>
        </p:spPr>
        <p:txBody>
          <a:bodyPr vert="horz" wrap="square" lIns="91440" tIns="45720" rIns="91440" bIns="45720" numCol="1" anchor="ctr" anchorCtr="0" compatLnSpc="1"/>
          <a:lstStyle>
            <a:lvl1pPr eaLnBrk="1" hangingPunct="1">
              <a:spcBef>
                <a:spcPct val="20000"/>
              </a:spcBef>
              <a:defRPr sz="1100">
                <a:ea typeface="宋体" panose="02010600030101010101" pitchFamily="2" charset="-122"/>
                <a:cs typeface="Arial" panose="020B0604020202020204" pitchFamily="34" charset="0"/>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651" r:id="rId1"/>
  </p:sldLayoutIdLst>
  <p:transition/>
  <p:hf hdr="0" ftr="0" dt="0"/>
  <p:txStyles>
    <p:titleStyle>
      <a:lvl1pPr algn="ctr" rtl="0" eaLnBrk="0" fontAlgn="base" hangingPunct="0">
        <a:spcBef>
          <a:spcPct val="0"/>
        </a:spcBef>
        <a:spcAft>
          <a:spcPct val="0"/>
        </a:spcAft>
        <a:defRPr sz="4000">
          <a:solidFill>
            <a:srgbClr val="C00000"/>
          </a:solidFill>
          <a:latin typeface="+mj-lt"/>
          <a:ea typeface="+mj-ea"/>
          <a:cs typeface="+mj-cs"/>
        </a:defRPr>
      </a:lvl1pPr>
      <a:lvl2pPr algn="ctr" rtl="0" eaLnBrk="0" fontAlgn="base" hangingPunct="0">
        <a:spcBef>
          <a:spcPct val="0"/>
        </a:spcBef>
        <a:spcAft>
          <a:spcPct val="0"/>
        </a:spcAft>
        <a:defRPr sz="4000">
          <a:solidFill>
            <a:srgbClr val="C00000"/>
          </a:solidFill>
          <a:latin typeface="Arial" panose="020B0604020202020204" pitchFamily="34" charset="0"/>
        </a:defRPr>
      </a:lvl2pPr>
      <a:lvl3pPr algn="ctr" rtl="0" eaLnBrk="0" fontAlgn="base" hangingPunct="0">
        <a:spcBef>
          <a:spcPct val="0"/>
        </a:spcBef>
        <a:spcAft>
          <a:spcPct val="0"/>
        </a:spcAft>
        <a:defRPr sz="4000">
          <a:solidFill>
            <a:srgbClr val="C00000"/>
          </a:solidFill>
          <a:latin typeface="Arial" panose="020B0604020202020204" pitchFamily="34" charset="0"/>
        </a:defRPr>
      </a:lvl3pPr>
      <a:lvl4pPr algn="ctr" rtl="0" eaLnBrk="0" fontAlgn="base" hangingPunct="0">
        <a:spcBef>
          <a:spcPct val="0"/>
        </a:spcBef>
        <a:spcAft>
          <a:spcPct val="0"/>
        </a:spcAft>
        <a:defRPr sz="4000">
          <a:solidFill>
            <a:srgbClr val="C00000"/>
          </a:solidFill>
          <a:latin typeface="Arial" panose="020B0604020202020204" pitchFamily="34" charset="0"/>
        </a:defRPr>
      </a:lvl4pPr>
      <a:lvl5pPr algn="ctr" rtl="0" eaLnBrk="0" fontAlgn="base" hangingPunct="0">
        <a:spcBef>
          <a:spcPct val="0"/>
        </a:spcBef>
        <a:spcAft>
          <a:spcPct val="0"/>
        </a:spcAft>
        <a:defRPr sz="4000">
          <a:solidFill>
            <a:srgbClr val="C0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3074" name="Rectangle 3"/>
          <p:cNvSpPr>
            <a:spLocks noGrp="1" noChangeAspect="1" noChangeArrowheads="1"/>
          </p:cNvSpPr>
          <p:nvPr>
            <p:ph type="title" idx="4294967295"/>
          </p:nvPr>
        </p:nvSpPr>
        <p:spPr bwMode="auto">
          <a:xfrm>
            <a:off x="290513" y="77788"/>
            <a:ext cx="8853487"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lstStyle/>
          <a:p>
            <a:pPr lvl="0"/>
            <a:r>
              <a:rPr lang="en-US" altLang="zh-CN" smtClean="0"/>
              <a:t>Name fgchmvb </a:t>
            </a:r>
          </a:p>
        </p:txBody>
      </p:sp>
      <p:sp>
        <p:nvSpPr>
          <p:cNvPr id="3078" name="Rectangle 8"/>
          <p:cNvSpPr>
            <a:spLocks noGrp="1" noChangeArrowheads="1"/>
          </p:cNvSpPr>
          <p:nvPr>
            <p:ph type="body" idx="9"/>
          </p:nvPr>
        </p:nvSpPr>
        <p:spPr bwMode="auto">
          <a:xfrm>
            <a:off x="277813" y="1025525"/>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solidFill>
              <a:srgbClr val="005EA4"/>
            </a:solidFill>
            <a:prstDash val="sysDot"/>
            <a:bevel/>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a:defRPr/>
            </a:pPr>
            <a:fld id="{C3E9D525-F949-4130-AF14-A40D53F2469C}" type="slidenum">
              <a:rPr lang="en-US" altLang="zh-CN"/>
              <a:t>‹#›</a:t>
            </a:fld>
            <a:endParaRPr lang="en-US" altLang="zh-CN"/>
          </a:p>
        </p:txBody>
      </p:sp>
      <p:sp>
        <p:nvSpPr>
          <p:cNvPr id="5" name="Footer Placeholder 4"/>
          <p:cNvSpPr>
            <a:spLocks noGrp="1"/>
          </p:cNvSpPr>
          <p:nvPr>
            <p:ph type="ftr" sz="quarter" idx="3"/>
          </p:nvPr>
        </p:nvSpPr>
        <p:spPr>
          <a:xfrm>
            <a:off x="0" y="6492875"/>
            <a:ext cx="8605838" cy="365125"/>
          </a:xfrm>
          <a:prstGeom prst="rect">
            <a:avLst/>
          </a:prstGeom>
          <a:noFill/>
        </p:spPr>
        <p:txBody>
          <a:bodyPr vert="horz" wrap="square" lIns="91440" tIns="45720" rIns="91440" bIns="45720" numCol="1" anchor="ctr" anchorCtr="0" compatLnSpc="1"/>
          <a:lstStyle>
            <a:lvl1pPr eaLnBrk="1" hangingPunct="1">
              <a:spcBef>
                <a:spcPct val="20000"/>
              </a:spcBef>
              <a:defRPr sz="1100">
                <a:ea typeface="宋体" panose="02010600030101010101" pitchFamily="2" charset="-122"/>
                <a:cs typeface="Arial" panose="020B0604020202020204" pitchFamily="34" charset="0"/>
              </a:defRPr>
            </a:lvl1pPr>
          </a:lstStyle>
          <a:p>
            <a:pPr>
              <a:defRPr/>
            </a:pPr>
            <a:endParaRPr lang="en-US" altLang="zh-CN"/>
          </a:p>
        </p:txBody>
      </p:sp>
      <p:cxnSp>
        <p:nvCxnSpPr>
          <p:cNvPr id="2" name="Straight Connector 2"/>
          <p:cNvCxnSpPr>
            <a:cxnSpLocks noChangeShapeType="1"/>
          </p:cNvCxnSpPr>
          <p:nvPr userDrawn="1"/>
        </p:nvCxnSpPr>
        <p:spPr bwMode="auto">
          <a:xfrm>
            <a:off x="0" y="931863"/>
            <a:ext cx="9144000" cy="0"/>
          </a:xfrm>
          <a:prstGeom prst="line">
            <a:avLst/>
          </a:prstGeom>
          <a:noFill/>
          <a:ln w="76200">
            <a:solidFill>
              <a:srgbClr val="005EA4"/>
            </a:solidFill>
            <a:prstDash val="sysDot"/>
            <a:round/>
          </a:ln>
          <a:extLst>
            <a:ext uri="{909E8E84-426E-40DD-AFC4-6F175D3DCCD1}">
              <a14:hiddenFill xmlns:a14="http://schemas.microsoft.com/office/drawing/2010/main">
                <a:noFill/>
              </a14:hiddenFill>
            </a:ext>
          </a:extLst>
        </p:spPr>
      </p:cxnSp>
      <p:pic>
        <p:nvPicPr>
          <p:cNvPr id="3079" name="Picture 7" descr="C:\Users\Andreea\Desktop\Mankiw 7e\pics plus\ch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45097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3" r:id="rId1"/>
  </p:sldLayoutId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ftr="0" dt="0"/>
  <p:txStyles>
    <p:title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4098" name="Picture 8" descr="C:\Users\Andreea\Desktop\Mankiw 7e\pics plus\fig right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64600" y="0"/>
            <a:ext cx="279400"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7" descr="C:\Users\Andreea\Desktop\Mankiw 7e\pics plus\fig lef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290513" cy="648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Rectangle 1"/>
          <p:cNvSpPr>
            <a:spLocks noChangeArrowheads="1"/>
          </p:cNvSpPr>
          <p:nvPr/>
        </p:nvSpPr>
        <p:spPr bwMode="auto">
          <a:xfrm>
            <a:off x="150813" y="835025"/>
            <a:ext cx="8839200" cy="5653088"/>
          </a:xfrm>
          <a:prstGeom prst="rect">
            <a:avLst/>
          </a:prstGeom>
          <a:solidFill>
            <a:srgbClr val="FEF0C8"/>
          </a:solidFill>
          <a:ln>
            <a:noFill/>
          </a:ln>
          <a:extLst>
            <a:ext uri="{91240B29-F687-4F45-9708-019B960494DF}">
              <a14:hiddenLine xmlns:a14="http://schemas.microsoft.com/office/drawing/2010/main" w="28575">
                <a:solidFill>
                  <a:srgbClr val="000000"/>
                </a:solidFill>
                <a:prstDash val="sysDash"/>
                <a:round/>
              </a14:hiddenLine>
            </a:ext>
          </a:extLst>
        </p:spPr>
        <p:txBody>
          <a:bodyPr wrap="none" anchor="ctr"/>
          <a:lstStyle>
            <a:lvl1pPr marL="342900" indent="-342900" algn="ctr">
              <a:spcBef>
                <a:spcPct val="20000"/>
              </a:spcBef>
              <a:buChar char="•"/>
              <a:defRPr sz="3400">
                <a:solidFill>
                  <a:schemeClr val="tx1"/>
                </a:solidFill>
                <a:latin typeface="Arial" panose="020B0604020202020204" pitchFamily="34" charset="0"/>
              </a:defRPr>
            </a:lvl1pPr>
            <a:lvl2pPr marL="742950" indent="-285750" algn="ctr">
              <a:spcBef>
                <a:spcPct val="20000"/>
              </a:spcBef>
              <a:buChar char="•"/>
              <a:defRPr sz="3400">
                <a:solidFill>
                  <a:schemeClr val="tx1"/>
                </a:solidFill>
                <a:latin typeface="Arial" panose="020B0604020202020204" pitchFamily="34" charset="0"/>
              </a:defRPr>
            </a:lvl2pPr>
            <a:lvl3pPr marL="1143000" indent="-228600" algn="ctr">
              <a:spcBef>
                <a:spcPct val="20000"/>
              </a:spcBef>
              <a:buChar char="•"/>
              <a:defRPr sz="3400">
                <a:solidFill>
                  <a:schemeClr val="tx1"/>
                </a:solidFill>
                <a:latin typeface="Arial" panose="020B0604020202020204" pitchFamily="34" charset="0"/>
              </a:defRPr>
            </a:lvl3pPr>
            <a:lvl4pPr marL="1600200" indent="-228600" algn="ctr">
              <a:spcBef>
                <a:spcPct val="20000"/>
              </a:spcBef>
              <a:buChar char="•"/>
              <a:defRPr sz="3400">
                <a:solidFill>
                  <a:schemeClr val="tx1"/>
                </a:solidFill>
                <a:latin typeface="Arial" panose="020B0604020202020204" pitchFamily="34" charset="0"/>
              </a:defRPr>
            </a:lvl4pPr>
            <a:lvl5pPr marL="2057400" indent="-228600" algn="ctr">
              <a:spcBef>
                <a:spcPct val="20000"/>
              </a:spcBef>
              <a:buChar char="•"/>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eaLnBrk="1" hangingPunct="1">
              <a:defRPr/>
            </a:pPr>
            <a:endParaRPr lang="zh-CN" altLang="zh-CN">
              <a:ea typeface="宋体" panose="02010600030101010101" pitchFamily="2" charset="-122"/>
            </a:endParaRPr>
          </a:p>
        </p:txBody>
      </p:sp>
      <p:sp>
        <p:nvSpPr>
          <p:cNvPr id="4101" name="Rectangle 2"/>
          <p:cNvSpPr>
            <a:spLocks noGrp="1" noChangeAspect="1" noChangeArrowheads="1"/>
          </p:cNvSpPr>
          <p:nvPr>
            <p:ph type="title" idx="4294967295"/>
          </p:nvPr>
        </p:nvSpPr>
        <p:spPr bwMode="auto">
          <a:xfrm>
            <a:off x="323850" y="0"/>
            <a:ext cx="8656638"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smtClean="0"/>
              <a:t>Figure 1</a:t>
            </a:r>
          </a:p>
        </p:txBody>
      </p:sp>
      <p:sp>
        <p:nvSpPr>
          <p:cNvPr id="4102" name="Rectangle 3"/>
          <p:cNvSpPr>
            <a:spLocks noGrp="1" noChangeArrowheads="1"/>
          </p:cNvSpPr>
          <p:nvPr>
            <p:ph type="body" idx="9"/>
          </p:nvPr>
        </p:nvSpPr>
        <p:spPr bwMode="auto">
          <a:xfrm>
            <a:off x="414338"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smtClean="0"/>
              <a:t>Text</a:t>
            </a:r>
          </a:p>
        </p:txBody>
      </p:sp>
      <p:sp>
        <p:nvSpPr>
          <p:cNvPr id="185357" name="Rectangle 13"/>
          <p:cNvSpPr>
            <a:spLocks noGrp="1" noChangeArrowheads="1"/>
          </p:cNvSpPr>
          <p:nvPr>
            <p:ph type="sldNum" sz="quarter" idx="4"/>
          </p:nvPr>
        </p:nvSpPr>
        <p:spPr bwMode="auto">
          <a:xfrm>
            <a:off x="8618538" y="6473825"/>
            <a:ext cx="520700" cy="379413"/>
          </a:xfrm>
          <a:prstGeom prst="rect">
            <a:avLst/>
          </a:prstGeom>
          <a:noFill/>
          <a:ln w="19050">
            <a:noFill/>
            <a:prstDash val="sysDash"/>
            <a:miter lim="800000"/>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a:defRPr/>
            </a:pPr>
            <a:fld id="{603AD915-D9CF-4625-AE02-F1236ECBC68F}" type="slidenum">
              <a:rPr lang="en-US" altLang="zh-CN"/>
              <a:t>‹#›</a:t>
            </a:fld>
            <a:endParaRPr lang="en-US" altLang="zh-CN"/>
          </a:p>
        </p:txBody>
      </p:sp>
      <p:sp>
        <p:nvSpPr>
          <p:cNvPr id="5" name="Footer Placeholder 4"/>
          <p:cNvSpPr>
            <a:spLocks noGrp="1"/>
          </p:cNvSpPr>
          <p:nvPr>
            <p:ph type="ftr" sz="quarter" idx="3"/>
          </p:nvPr>
        </p:nvSpPr>
        <p:spPr>
          <a:xfrm>
            <a:off x="0" y="6492875"/>
            <a:ext cx="8615363" cy="365125"/>
          </a:xfrm>
          <a:prstGeom prst="rect">
            <a:avLst/>
          </a:prstGeom>
        </p:spPr>
        <p:txBody>
          <a:bodyPr vert="horz" wrap="square" lIns="91440" tIns="45720" rIns="91440" bIns="45720" numCol="1" anchor="ctr" anchorCtr="0" compatLnSpc="1"/>
          <a:lstStyle>
            <a:lvl1pPr eaLnBrk="1" hangingPunct="1">
              <a:spcBef>
                <a:spcPct val="20000"/>
              </a:spcBef>
              <a:defRPr sz="1100">
                <a:ea typeface="宋体" panose="02010600030101010101" pitchFamily="2" charset="-122"/>
                <a:cs typeface="Arial" panose="020B0604020202020204" pitchFamily="34" charset="0"/>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655" r:id="rId1"/>
  </p:sldLayoutIdLst>
  <p:hf hdr="0" ft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anose="020B0604020202020204" pitchFamily="34" charset="0"/>
        </a:defRPr>
      </a:lvl2pPr>
      <a:lvl3pPr algn="ctr" rtl="0" eaLnBrk="0" fontAlgn="base" hangingPunct="0">
        <a:spcBef>
          <a:spcPct val="0"/>
        </a:spcBef>
        <a:spcAft>
          <a:spcPct val="0"/>
        </a:spcAft>
        <a:defRPr sz="3300">
          <a:solidFill>
            <a:srgbClr val="0D0D0D"/>
          </a:solidFill>
          <a:latin typeface="Arial" panose="020B0604020202020204" pitchFamily="34" charset="0"/>
        </a:defRPr>
      </a:lvl3pPr>
      <a:lvl4pPr algn="ctr" rtl="0" eaLnBrk="0" fontAlgn="base" hangingPunct="0">
        <a:spcBef>
          <a:spcPct val="0"/>
        </a:spcBef>
        <a:spcAft>
          <a:spcPct val="0"/>
        </a:spcAft>
        <a:defRPr sz="3300">
          <a:solidFill>
            <a:srgbClr val="0D0D0D"/>
          </a:solidFill>
          <a:latin typeface="Arial" panose="020B0604020202020204" pitchFamily="34" charset="0"/>
        </a:defRPr>
      </a:lvl4pPr>
      <a:lvl5pPr algn="ctr" rtl="0" eaLnBrk="0" fontAlgn="base" hangingPunct="0">
        <a:spcBef>
          <a:spcPct val="0"/>
        </a:spcBef>
        <a:spcAft>
          <a:spcPct val="0"/>
        </a:spcAft>
        <a:defRPr sz="3300">
          <a:solidFill>
            <a:srgbClr val="0D0D0D"/>
          </a:solidFill>
          <a:latin typeface="Arial" panose="020B0604020202020204" pitchFamily="34" charset="0"/>
        </a:defRPr>
      </a:lvl5pPr>
      <a:lvl6pPr marL="457200" algn="l" rtl="0" fontAlgn="base">
        <a:spcBef>
          <a:spcPct val="0"/>
        </a:spcBef>
        <a:spcAft>
          <a:spcPct val="0"/>
        </a:spcAft>
        <a:defRPr sz="3400">
          <a:solidFill>
            <a:srgbClr val="660066"/>
          </a:solidFill>
          <a:latin typeface="Arial" panose="020B0604020202020204" pitchFamily="34" charset="0"/>
        </a:defRPr>
      </a:lvl6pPr>
      <a:lvl7pPr marL="914400" algn="l" rtl="0" fontAlgn="base">
        <a:spcBef>
          <a:spcPct val="0"/>
        </a:spcBef>
        <a:spcAft>
          <a:spcPct val="0"/>
        </a:spcAft>
        <a:defRPr sz="3400">
          <a:solidFill>
            <a:srgbClr val="660066"/>
          </a:solidFill>
          <a:latin typeface="Arial" panose="020B0604020202020204" pitchFamily="34" charset="0"/>
        </a:defRPr>
      </a:lvl7pPr>
      <a:lvl8pPr marL="1371600" algn="l" rtl="0" fontAlgn="base">
        <a:spcBef>
          <a:spcPct val="0"/>
        </a:spcBef>
        <a:spcAft>
          <a:spcPct val="0"/>
        </a:spcAft>
        <a:defRPr sz="3400">
          <a:solidFill>
            <a:srgbClr val="660066"/>
          </a:solidFill>
          <a:latin typeface="Arial" panose="020B0604020202020204" pitchFamily="34" charset="0"/>
        </a:defRPr>
      </a:lvl8pPr>
      <a:lvl9pPr marL="1828800" algn="l" rtl="0" fontAlgn="base">
        <a:spcBef>
          <a:spcPct val="0"/>
        </a:spcBef>
        <a:spcAft>
          <a:spcPct val="0"/>
        </a:spcAft>
        <a:defRPr sz="3400">
          <a:solidFill>
            <a:srgbClr val="660066"/>
          </a:solidFill>
          <a:latin typeface="Arial" panose="020B0604020202020204" pitchFamily="34" charset="0"/>
        </a:defRPr>
      </a:lvl9pPr>
    </p:titleStyle>
    <p:bodyStyle>
      <a:lvl1pPr marL="342900" indent="-342900" algn="l" rtl="0" eaLnBrk="0" fontAlgn="base" hangingPunct="0">
        <a:spcBef>
          <a:spcPct val="20000"/>
        </a:spcBef>
        <a:spcAft>
          <a:spcPct val="0"/>
        </a:spcAft>
        <a:defRPr sz="3200">
          <a:solidFill>
            <a:schemeClr val="tx1"/>
          </a:solidFill>
          <a:latin typeface="+mn-lt"/>
          <a:ea typeface="+mn-ea"/>
          <a:cs typeface="+mn-cs"/>
        </a:defRPr>
      </a:lvl1pPr>
      <a:lvl2pPr marL="742950" indent="-285750" algn="l" rtl="0" eaLnBrk="0" fontAlgn="base" hangingPunct="0">
        <a:spcBef>
          <a:spcPct val="20000"/>
        </a:spcBef>
        <a:spcAft>
          <a:spcPct val="0"/>
        </a:spcAft>
        <a:defRPr sz="3200">
          <a:solidFill>
            <a:schemeClr val="tx1"/>
          </a:solidFill>
          <a:latin typeface="+mn-lt"/>
        </a:defRPr>
      </a:lvl2pPr>
      <a:lvl3pPr marL="1143000" indent="-228600" algn="l" rtl="0" eaLnBrk="0" fontAlgn="base" hangingPunct="0">
        <a:spcBef>
          <a:spcPct val="20000"/>
        </a:spcBef>
        <a:spcAft>
          <a:spcPct val="0"/>
        </a:spcAft>
        <a:defRPr sz="3200">
          <a:solidFill>
            <a:schemeClr val="tx1"/>
          </a:solidFill>
          <a:latin typeface="+mn-lt"/>
        </a:defRPr>
      </a:lvl3pPr>
      <a:lvl4pPr marL="1600200" indent="-228600" algn="l" rtl="0" eaLnBrk="0" fontAlgn="base" hangingPunct="0">
        <a:spcBef>
          <a:spcPct val="20000"/>
        </a:spcBef>
        <a:spcAft>
          <a:spcPct val="0"/>
        </a:spcAft>
        <a:defRPr sz="3200">
          <a:solidFill>
            <a:schemeClr val="tx1"/>
          </a:solidFill>
          <a:latin typeface="+mn-lt"/>
        </a:defRPr>
      </a:lvl4pPr>
      <a:lvl5pPr marL="2057400" indent="-228600" algn="l" rtl="0" eaLnBrk="0" fontAlgn="base" hangingPunct="0">
        <a:spcBef>
          <a:spcPct val="20000"/>
        </a:spcBef>
        <a:spcAft>
          <a:spcPct val="0"/>
        </a:spcAft>
        <a:defRPr sz="32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5122" name="Picture 8" descr="C:\Users\Andreea\Desktop\Mankiw 7e\pics plus\table right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48725" y="0"/>
            <a:ext cx="295275"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Picture 7" descr="C:\Users\Andreea\Desktop\Mankiw 7e\pics plus\table left.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293688" cy="648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Rectangle 1"/>
          <p:cNvSpPr>
            <a:spLocks noChangeArrowheads="1"/>
          </p:cNvSpPr>
          <p:nvPr/>
        </p:nvSpPr>
        <p:spPr bwMode="auto">
          <a:xfrm>
            <a:off x="152400" y="839788"/>
            <a:ext cx="8831263" cy="5648325"/>
          </a:xfrm>
          <a:prstGeom prst="rect">
            <a:avLst/>
          </a:prstGeom>
          <a:solidFill>
            <a:srgbClr val="D7E1C1"/>
          </a:solidFill>
          <a:ln>
            <a:noFill/>
          </a:ln>
          <a:extLst>
            <a:ext uri="{91240B29-F687-4F45-9708-019B960494DF}">
              <a14:hiddenLine xmlns:a14="http://schemas.microsoft.com/office/drawing/2010/main" w="28575">
                <a:solidFill>
                  <a:srgbClr val="000000"/>
                </a:solidFill>
                <a:prstDash val="sysDash"/>
                <a:round/>
              </a14:hiddenLine>
            </a:ext>
          </a:extLst>
        </p:spPr>
        <p:txBody>
          <a:bodyPr wrap="none" anchor="ctr"/>
          <a:lstStyle>
            <a:lvl1pPr marL="342900" indent="-342900" algn="ctr">
              <a:spcBef>
                <a:spcPct val="20000"/>
              </a:spcBef>
              <a:buChar char="•"/>
              <a:defRPr sz="3400">
                <a:solidFill>
                  <a:schemeClr val="tx1"/>
                </a:solidFill>
                <a:latin typeface="Arial" panose="020B0604020202020204" pitchFamily="34" charset="0"/>
              </a:defRPr>
            </a:lvl1pPr>
            <a:lvl2pPr marL="742950" indent="-285750" algn="ctr">
              <a:spcBef>
                <a:spcPct val="20000"/>
              </a:spcBef>
              <a:buChar char="•"/>
              <a:defRPr sz="3400">
                <a:solidFill>
                  <a:schemeClr val="tx1"/>
                </a:solidFill>
                <a:latin typeface="Arial" panose="020B0604020202020204" pitchFamily="34" charset="0"/>
              </a:defRPr>
            </a:lvl2pPr>
            <a:lvl3pPr marL="1143000" indent="-228600" algn="ctr">
              <a:spcBef>
                <a:spcPct val="20000"/>
              </a:spcBef>
              <a:buChar char="•"/>
              <a:defRPr sz="3400">
                <a:solidFill>
                  <a:schemeClr val="tx1"/>
                </a:solidFill>
                <a:latin typeface="Arial" panose="020B0604020202020204" pitchFamily="34" charset="0"/>
              </a:defRPr>
            </a:lvl3pPr>
            <a:lvl4pPr marL="1600200" indent="-228600" algn="ctr">
              <a:spcBef>
                <a:spcPct val="20000"/>
              </a:spcBef>
              <a:buChar char="•"/>
              <a:defRPr sz="3400">
                <a:solidFill>
                  <a:schemeClr val="tx1"/>
                </a:solidFill>
                <a:latin typeface="Arial" panose="020B0604020202020204" pitchFamily="34" charset="0"/>
              </a:defRPr>
            </a:lvl4pPr>
            <a:lvl5pPr marL="2057400" indent="-228600" algn="ctr">
              <a:spcBef>
                <a:spcPct val="20000"/>
              </a:spcBef>
              <a:buChar char="•"/>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eaLnBrk="1" hangingPunct="1">
              <a:defRPr/>
            </a:pPr>
            <a:endParaRPr lang="zh-CN" altLang="zh-CN">
              <a:ea typeface="宋体" panose="02010600030101010101" pitchFamily="2" charset="-122"/>
            </a:endParaRPr>
          </a:p>
        </p:txBody>
      </p:sp>
      <p:sp>
        <p:nvSpPr>
          <p:cNvPr id="5125" name="Rectangle 2"/>
          <p:cNvSpPr>
            <a:spLocks noGrp="1" noChangeAspect="1" noChangeArrowheads="1"/>
          </p:cNvSpPr>
          <p:nvPr>
            <p:ph type="title" idx="4294967295"/>
          </p:nvPr>
        </p:nvSpPr>
        <p:spPr bwMode="auto">
          <a:xfrm>
            <a:off x="647700" y="0"/>
            <a:ext cx="8385175" cy="44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smtClean="0"/>
              <a:t>Table 1</a:t>
            </a:r>
          </a:p>
        </p:txBody>
      </p:sp>
      <p:sp>
        <p:nvSpPr>
          <p:cNvPr id="5126" name="Rectangle 3"/>
          <p:cNvSpPr>
            <a:spLocks noGrp="1" noChangeArrowheads="1"/>
          </p:cNvSpPr>
          <p:nvPr>
            <p:ph type="body" idx="9"/>
          </p:nvPr>
        </p:nvSpPr>
        <p:spPr bwMode="auto">
          <a:xfrm>
            <a:off x="457200" y="1600200"/>
            <a:ext cx="3657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smtClean="0"/>
              <a:t>text</a:t>
            </a:r>
          </a:p>
        </p:txBody>
      </p:sp>
      <p:sp>
        <p:nvSpPr>
          <p:cNvPr id="185357" name="Rectangle 13"/>
          <p:cNvSpPr>
            <a:spLocks noGrp="1" noChangeArrowheads="1"/>
          </p:cNvSpPr>
          <p:nvPr>
            <p:ph type="sldNum" sz="quarter" idx="4"/>
          </p:nvPr>
        </p:nvSpPr>
        <p:spPr bwMode="auto">
          <a:xfrm>
            <a:off x="8634413" y="6483350"/>
            <a:ext cx="509587" cy="369888"/>
          </a:xfrm>
          <a:prstGeom prst="rect">
            <a:avLst/>
          </a:prstGeom>
          <a:noFill/>
          <a:ln w="19050">
            <a:noFill/>
            <a:prstDash val="sysDash"/>
            <a:miter lim="800000"/>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a:defRPr/>
            </a:pPr>
            <a:fld id="{E501CD18-6267-43AA-8242-AC818F857AAE}" type="slidenum">
              <a:rPr lang="en-US" altLang="zh-CN"/>
              <a:t>‹#›</a:t>
            </a:fld>
            <a:endParaRPr lang="en-US" altLang="zh-CN"/>
          </a:p>
        </p:txBody>
      </p:sp>
      <p:sp>
        <p:nvSpPr>
          <p:cNvPr id="5" name="Footer Placeholder 4"/>
          <p:cNvSpPr>
            <a:spLocks noGrp="1"/>
          </p:cNvSpPr>
          <p:nvPr>
            <p:ph type="ftr" sz="quarter" idx="3"/>
          </p:nvPr>
        </p:nvSpPr>
        <p:spPr>
          <a:xfrm>
            <a:off x="0" y="6492875"/>
            <a:ext cx="8658225" cy="365125"/>
          </a:xfrm>
          <a:prstGeom prst="rect">
            <a:avLst/>
          </a:prstGeom>
        </p:spPr>
        <p:txBody>
          <a:bodyPr vert="horz" wrap="square" lIns="91440" tIns="45720" rIns="91440" bIns="45720" numCol="1" anchor="ctr" anchorCtr="0" compatLnSpc="1"/>
          <a:lstStyle>
            <a:lvl1pPr eaLnBrk="1" hangingPunct="1">
              <a:spcBef>
                <a:spcPct val="20000"/>
              </a:spcBef>
              <a:defRPr sz="1100">
                <a:ea typeface="宋体" panose="02010600030101010101" pitchFamily="2" charset="-122"/>
                <a:cs typeface="Arial" panose="020B0604020202020204" pitchFamily="34" charset="0"/>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657" r:id="rId1"/>
  </p:sldLayoutIdLst>
  <p:hf hdr="0" ftr="0" dt="0"/>
  <p:txStyles>
    <p:titleStyle>
      <a:lvl1pPr algn="ctr" rtl="0" eaLnBrk="0" fontAlgn="base" hangingPunct="0">
        <a:spcBef>
          <a:spcPct val="0"/>
        </a:spcBef>
        <a:spcAft>
          <a:spcPct val="0"/>
        </a:spcAft>
        <a:defRPr sz="3400">
          <a:solidFill>
            <a:srgbClr val="0D0D0D"/>
          </a:solidFill>
          <a:latin typeface="+mj-lt"/>
          <a:ea typeface="+mj-ea"/>
          <a:cs typeface="+mj-cs"/>
        </a:defRPr>
      </a:lvl1pPr>
      <a:lvl2pPr algn="ctr" rtl="0" eaLnBrk="0" fontAlgn="base" hangingPunct="0">
        <a:spcBef>
          <a:spcPct val="0"/>
        </a:spcBef>
        <a:spcAft>
          <a:spcPct val="0"/>
        </a:spcAft>
        <a:defRPr sz="3400">
          <a:solidFill>
            <a:srgbClr val="0D0D0D"/>
          </a:solidFill>
          <a:latin typeface="Arial" panose="020B0604020202020204" pitchFamily="34" charset="0"/>
        </a:defRPr>
      </a:lvl2pPr>
      <a:lvl3pPr algn="ctr" rtl="0" eaLnBrk="0" fontAlgn="base" hangingPunct="0">
        <a:spcBef>
          <a:spcPct val="0"/>
        </a:spcBef>
        <a:spcAft>
          <a:spcPct val="0"/>
        </a:spcAft>
        <a:defRPr sz="3400">
          <a:solidFill>
            <a:srgbClr val="0D0D0D"/>
          </a:solidFill>
          <a:latin typeface="Arial" panose="020B0604020202020204" pitchFamily="34" charset="0"/>
        </a:defRPr>
      </a:lvl3pPr>
      <a:lvl4pPr algn="ctr" rtl="0" eaLnBrk="0" fontAlgn="base" hangingPunct="0">
        <a:spcBef>
          <a:spcPct val="0"/>
        </a:spcBef>
        <a:spcAft>
          <a:spcPct val="0"/>
        </a:spcAft>
        <a:defRPr sz="3400">
          <a:solidFill>
            <a:srgbClr val="0D0D0D"/>
          </a:solidFill>
          <a:latin typeface="Arial" panose="020B0604020202020204" pitchFamily="34" charset="0"/>
        </a:defRPr>
      </a:lvl4pPr>
      <a:lvl5pPr algn="ctr" rtl="0" eaLnBrk="0" fontAlgn="base" hangingPunct="0">
        <a:spcBef>
          <a:spcPct val="0"/>
        </a:spcBef>
        <a:spcAft>
          <a:spcPct val="0"/>
        </a:spcAft>
        <a:defRPr sz="3400">
          <a:solidFill>
            <a:srgbClr val="0D0D0D"/>
          </a:solidFill>
          <a:latin typeface="Arial" panose="020B0604020202020204" pitchFamily="34" charset="0"/>
        </a:defRPr>
      </a:lvl5pPr>
      <a:lvl6pPr marL="457200" algn="l" rtl="0" fontAlgn="base">
        <a:spcBef>
          <a:spcPct val="0"/>
        </a:spcBef>
        <a:spcAft>
          <a:spcPct val="0"/>
        </a:spcAft>
        <a:defRPr sz="3400">
          <a:solidFill>
            <a:srgbClr val="660066"/>
          </a:solidFill>
          <a:latin typeface="Arial" panose="020B0604020202020204" pitchFamily="34" charset="0"/>
        </a:defRPr>
      </a:lvl6pPr>
      <a:lvl7pPr marL="914400" algn="l" rtl="0" fontAlgn="base">
        <a:spcBef>
          <a:spcPct val="0"/>
        </a:spcBef>
        <a:spcAft>
          <a:spcPct val="0"/>
        </a:spcAft>
        <a:defRPr sz="3400">
          <a:solidFill>
            <a:srgbClr val="660066"/>
          </a:solidFill>
          <a:latin typeface="Arial" panose="020B0604020202020204" pitchFamily="34" charset="0"/>
        </a:defRPr>
      </a:lvl7pPr>
      <a:lvl8pPr marL="1371600" algn="l" rtl="0" fontAlgn="base">
        <a:spcBef>
          <a:spcPct val="0"/>
        </a:spcBef>
        <a:spcAft>
          <a:spcPct val="0"/>
        </a:spcAft>
        <a:defRPr sz="3400">
          <a:solidFill>
            <a:srgbClr val="660066"/>
          </a:solidFill>
          <a:latin typeface="Arial" panose="020B0604020202020204" pitchFamily="34" charset="0"/>
        </a:defRPr>
      </a:lvl8pPr>
      <a:lvl9pPr marL="1828800" algn="l" rtl="0" fontAlgn="base">
        <a:spcBef>
          <a:spcPct val="0"/>
        </a:spcBef>
        <a:spcAft>
          <a:spcPct val="0"/>
        </a:spcAft>
        <a:defRPr sz="3400">
          <a:solidFill>
            <a:srgbClr val="660066"/>
          </a:solidFill>
          <a:latin typeface="Arial" panose="020B0604020202020204" pitchFamily="34" charset="0"/>
        </a:defRPr>
      </a:lvl9pPr>
    </p:titleStyle>
    <p:bodyStyle>
      <a:lvl1pPr marL="342900" indent="-342900" algn="l" rtl="0" eaLnBrk="0" fontAlgn="base" hangingPunct="0">
        <a:spcBef>
          <a:spcPct val="20000"/>
        </a:spcBef>
        <a:spcAft>
          <a:spcPct val="0"/>
        </a:spcAft>
        <a:defRPr sz="3200">
          <a:solidFill>
            <a:schemeClr val="tx1"/>
          </a:solidFill>
          <a:latin typeface="+mn-lt"/>
          <a:ea typeface="+mn-ea"/>
          <a:cs typeface="+mn-cs"/>
        </a:defRPr>
      </a:lvl1pPr>
      <a:lvl2pPr marL="742950" indent="-285750" algn="l" rtl="0" eaLnBrk="0" fontAlgn="base" hangingPunct="0">
        <a:spcBef>
          <a:spcPct val="20000"/>
        </a:spcBef>
        <a:spcAft>
          <a:spcPct val="0"/>
        </a:spcAft>
        <a:defRPr sz="3200">
          <a:solidFill>
            <a:schemeClr val="tx1"/>
          </a:solidFill>
          <a:latin typeface="+mn-lt"/>
        </a:defRPr>
      </a:lvl2pPr>
      <a:lvl3pPr marL="1143000" indent="-228600" algn="l" rtl="0" eaLnBrk="0" fontAlgn="base" hangingPunct="0">
        <a:spcBef>
          <a:spcPct val="20000"/>
        </a:spcBef>
        <a:spcAft>
          <a:spcPct val="0"/>
        </a:spcAft>
        <a:defRPr sz="3200">
          <a:solidFill>
            <a:schemeClr val="tx1"/>
          </a:solidFill>
          <a:latin typeface="+mn-lt"/>
        </a:defRPr>
      </a:lvl3pPr>
      <a:lvl4pPr marL="1600200" indent="-228600" algn="l" rtl="0" eaLnBrk="0" fontAlgn="base" hangingPunct="0">
        <a:spcBef>
          <a:spcPct val="20000"/>
        </a:spcBef>
        <a:spcAft>
          <a:spcPct val="0"/>
        </a:spcAft>
        <a:defRPr sz="3200">
          <a:solidFill>
            <a:schemeClr val="tx1"/>
          </a:solidFill>
          <a:latin typeface="+mn-lt"/>
        </a:defRPr>
      </a:lvl4pPr>
      <a:lvl5pPr marL="2057400" indent="-228600" algn="l" rtl="0" eaLnBrk="0" fontAlgn="base" hangingPunct="0">
        <a:spcBef>
          <a:spcPct val="20000"/>
        </a:spcBef>
        <a:spcAft>
          <a:spcPct val="0"/>
        </a:spcAft>
        <a:defRPr sz="32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grpSp>
        <p:nvGrpSpPr>
          <p:cNvPr id="6146" name="Group 1"/>
          <p:cNvGrpSpPr/>
          <p:nvPr userDrawn="1"/>
        </p:nvGrpSpPr>
        <p:grpSpPr bwMode="auto">
          <a:xfrm>
            <a:off x="8605838" y="0"/>
            <a:ext cx="569912" cy="1123950"/>
            <a:chOff x="8533995" y="1"/>
            <a:chExt cx="627467" cy="1293023"/>
          </a:xfrm>
        </p:grpSpPr>
        <p:pic>
          <p:nvPicPr>
            <p:cNvPr id="6156" name="Picture 13" descr="C:\Users\Andreea\Desktop\Mankiw 7e\pics plus\case study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10800000">
              <a:off x="8533995" y="1"/>
              <a:ext cx="619771" cy="670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7" name="Picture 13" descr="C:\Users\Andreea\Desktop\Mankiw 7e\pics plus\case study2.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rot="5400000">
              <a:off x="8525989" y="657551"/>
              <a:ext cx="651163" cy="61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47" name="Rectangle 2"/>
          <p:cNvSpPr>
            <a:spLocks noGrp="1" noChangeAspect="1" noChangeArrowheads="1"/>
          </p:cNvSpPr>
          <p:nvPr>
            <p:ph type="title" idx="4294967295"/>
          </p:nvPr>
        </p:nvSpPr>
        <p:spPr bwMode="auto">
          <a:xfrm>
            <a:off x="506413" y="0"/>
            <a:ext cx="8450262" cy="58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smtClean="0"/>
              <a:t>Master case-study #2</a:t>
            </a:r>
          </a:p>
        </p:txBody>
      </p:sp>
      <p:sp>
        <p:nvSpPr>
          <p:cNvPr id="6150" name="Rectangle 3"/>
          <p:cNvSpPr>
            <a:spLocks noGrp="1" noChangeAspect="1" noChangeArrowheads="1"/>
          </p:cNvSpPr>
          <p:nvPr>
            <p:ph type="body" idx="9"/>
          </p:nvPr>
        </p:nvSpPr>
        <p:spPr bwMode="auto">
          <a:xfrm>
            <a:off x="457200" y="700088"/>
            <a:ext cx="8458200" cy="577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  - colorat diferit</a:t>
            </a:r>
          </a:p>
        </p:txBody>
      </p:sp>
      <p:sp>
        <p:nvSpPr>
          <p:cNvPr id="216071" name="Rectangle 7"/>
          <p:cNvSpPr>
            <a:spLocks noGrp="1" noChangeArrowheads="1"/>
          </p:cNvSpPr>
          <p:nvPr>
            <p:ph type="sldNum" sz="quarter" idx="4"/>
          </p:nvPr>
        </p:nvSpPr>
        <p:spPr bwMode="auto">
          <a:xfrm>
            <a:off x="8628063" y="6467475"/>
            <a:ext cx="515937" cy="390525"/>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a:defRPr/>
            </a:pPr>
            <a:fld id="{6474D8E0-78F4-4D96-8E90-88D218768154}" type="slidenum">
              <a:rPr lang="en-US" altLang="zh-CN"/>
              <a:t>‹#›</a:t>
            </a:fld>
            <a:endParaRPr lang="en-US" altLang="zh-CN"/>
          </a:p>
        </p:txBody>
      </p:sp>
      <p:sp>
        <p:nvSpPr>
          <p:cNvPr id="5" name="Footer Placeholder 4"/>
          <p:cNvSpPr>
            <a:spLocks noGrp="1"/>
          </p:cNvSpPr>
          <p:nvPr>
            <p:ph type="ftr" sz="quarter" idx="3"/>
          </p:nvPr>
        </p:nvSpPr>
        <p:spPr>
          <a:xfrm>
            <a:off x="0" y="6492875"/>
            <a:ext cx="8643938" cy="365125"/>
          </a:xfrm>
          <a:prstGeom prst="rect">
            <a:avLst/>
          </a:prstGeom>
          <a:noFill/>
        </p:spPr>
        <p:txBody>
          <a:bodyPr vert="horz" wrap="square" lIns="91440" tIns="45720" rIns="91440" bIns="45720" numCol="1" anchor="ctr" anchorCtr="0" compatLnSpc="1"/>
          <a:lstStyle>
            <a:lvl1pPr eaLnBrk="1" hangingPunct="1">
              <a:spcBef>
                <a:spcPct val="20000"/>
              </a:spcBef>
              <a:defRPr sz="1100">
                <a:ea typeface="宋体" panose="02010600030101010101" pitchFamily="2" charset="-122"/>
                <a:cs typeface="Arial" panose="020B0604020202020204" pitchFamily="34" charset="0"/>
              </a:defRPr>
            </a:lvl1pPr>
          </a:lstStyle>
          <a:p>
            <a:pPr>
              <a:defRPr/>
            </a:pPr>
            <a:endParaRPr lang="en-US" altLang="zh-CN"/>
          </a:p>
        </p:txBody>
      </p:sp>
      <p:grpSp>
        <p:nvGrpSpPr>
          <p:cNvPr id="6151" name="Group 3"/>
          <p:cNvGrpSpPr/>
          <p:nvPr userDrawn="1"/>
        </p:nvGrpSpPr>
        <p:grpSpPr bwMode="auto">
          <a:xfrm>
            <a:off x="-3175" y="0"/>
            <a:ext cx="654050" cy="6483350"/>
            <a:chOff x="-3265" y="0"/>
            <a:chExt cx="654429" cy="6483350"/>
          </a:xfrm>
        </p:grpSpPr>
        <p:pic>
          <p:nvPicPr>
            <p:cNvPr id="6152" name="Picture 12" descr="C:\Users\Andreea\Desktop\Mankiw 7e\pics plus\case study.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651164" cy="670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53" name="Group 2"/>
            <p:cNvGrpSpPr/>
            <p:nvPr userDrawn="1"/>
          </p:nvGrpSpPr>
          <p:grpSpPr bwMode="auto">
            <a:xfrm>
              <a:off x="-3265" y="642457"/>
              <a:ext cx="335350" cy="5840893"/>
              <a:chOff x="-3265" y="642457"/>
              <a:chExt cx="335350" cy="5840893"/>
            </a:xfrm>
          </p:grpSpPr>
          <p:pic>
            <p:nvPicPr>
              <p:cNvPr id="6154" name="Picture 11" descr="C:\Users\Andreea\Desktop\Mankiw 7e\pics plus\purpl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642457"/>
                <a:ext cx="319088" cy="5840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Picture 13" descr="C:\Users\Andreea\Desktop\Mankiw 7e\pics plus\case study2.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rot="-5400000">
                <a:off x="1619" y="637574"/>
                <a:ext cx="325582" cy="33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Tree>
  </p:cSld>
  <p:clrMap bg1="lt1" tx1="dk1" bg2="lt2" tx2="dk2" accent1="accent1" accent2="accent2" accent3="accent3" accent4="accent4" accent5="accent5" accent6="accent6" hlink="hlink" folHlink="folHlink"/>
  <p:sldLayoutIdLst>
    <p:sldLayoutId id="2147483659"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Effect transition="in" filter="wipe(left)">
                                      <p:cBhvr>
                                        <p:cTn id="7" dur="500"/>
                                        <p:tgtEl>
                                          <p:spTgt spid="6150">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50">
                                            <p:txEl>
                                              <p:pRg st="1" end="1"/>
                                            </p:txEl>
                                          </p:spTgt>
                                        </p:tgtEl>
                                        <p:attrNameLst>
                                          <p:attrName>style.visibility</p:attrName>
                                        </p:attrNameLst>
                                      </p:cBhvr>
                                      <p:to>
                                        <p:strVal val="visible"/>
                                      </p:to>
                                    </p:set>
                                    <p:animEffect transition="in" filter="wipe(left)">
                                      <p:cBhvr>
                                        <p:cTn id="11" dur="500"/>
                                        <p:tgtEl>
                                          <p:spTgt spid="6150">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150">
                                            <p:txEl>
                                              <p:pRg st="2" end="2"/>
                                            </p:txEl>
                                          </p:spTgt>
                                        </p:tgtEl>
                                        <p:attrNameLst>
                                          <p:attrName>style.visibility</p:attrName>
                                        </p:attrNameLst>
                                      </p:cBhvr>
                                      <p:to>
                                        <p:strVal val="visible"/>
                                      </p:to>
                                    </p:set>
                                    <p:animEffect transition="in" filter="wipe(left)">
                                      <p:cBhvr>
                                        <p:cTn id="15" dur="500"/>
                                        <p:tgtEl>
                                          <p:spTgt spid="6150">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150">
                                            <p:txEl>
                                              <p:pRg st="3" end="3"/>
                                            </p:txEl>
                                          </p:spTgt>
                                        </p:tgtEl>
                                        <p:attrNameLst>
                                          <p:attrName>style.visibility</p:attrName>
                                        </p:attrNameLst>
                                      </p:cBhvr>
                                      <p:to>
                                        <p:strVal val="visible"/>
                                      </p:to>
                                    </p:set>
                                    <p:animEffect transition="in" filter="wipe(left)">
                                      <p:cBhvr>
                                        <p:cTn id="19" dur="500"/>
                                        <p:tgtEl>
                                          <p:spTgt spid="6150">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150">
                                            <p:txEl>
                                              <p:pRg st="4" end="4"/>
                                            </p:txEl>
                                          </p:spTgt>
                                        </p:tgtEl>
                                        <p:attrNameLst>
                                          <p:attrName>style.visibility</p:attrName>
                                        </p:attrNameLst>
                                      </p:cBhvr>
                                      <p:to>
                                        <p:strVal val="visible"/>
                                      </p:to>
                                    </p:set>
                                    <p:animEffect transition="in" filter="wipe(left)">
                                      <p:cBhvr>
                                        <p:cTn id="23" dur="500"/>
                                        <p:tgtEl>
                                          <p:spTgt spid="61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build="p">
        <p:tmplLst>
          <p:tmpl lvl="1">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Lst>
      </p:bldP>
    </p:bldLst>
  </p:timing>
  <p:hf hdr="0" ftr="0" dt="0"/>
  <p:txStyles>
    <p:titleStyle>
      <a:lvl1pPr algn="ctr" rtl="0" eaLnBrk="0" fontAlgn="base" hangingPunct="0">
        <a:spcBef>
          <a:spcPct val="0"/>
        </a:spcBef>
        <a:spcAft>
          <a:spcPct val="0"/>
        </a:spcAft>
        <a:defRPr sz="3000">
          <a:solidFill>
            <a:srgbClr val="0D0D0D"/>
          </a:solidFill>
          <a:latin typeface="+mj-lt"/>
          <a:ea typeface="+mj-ea"/>
          <a:cs typeface="+mj-cs"/>
        </a:defRPr>
      </a:lvl1pPr>
      <a:lvl2pPr algn="ctr" rtl="0" eaLnBrk="0" fontAlgn="base" hangingPunct="0">
        <a:spcBef>
          <a:spcPct val="0"/>
        </a:spcBef>
        <a:spcAft>
          <a:spcPct val="0"/>
        </a:spcAft>
        <a:defRPr sz="3000">
          <a:solidFill>
            <a:srgbClr val="0D0D0D"/>
          </a:solidFill>
          <a:latin typeface="Arial" panose="020B0604020202020204" pitchFamily="34" charset="0"/>
        </a:defRPr>
      </a:lvl2pPr>
      <a:lvl3pPr algn="ctr" rtl="0" eaLnBrk="0" fontAlgn="base" hangingPunct="0">
        <a:spcBef>
          <a:spcPct val="0"/>
        </a:spcBef>
        <a:spcAft>
          <a:spcPct val="0"/>
        </a:spcAft>
        <a:defRPr sz="3000">
          <a:solidFill>
            <a:srgbClr val="0D0D0D"/>
          </a:solidFill>
          <a:latin typeface="Arial" panose="020B0604020202020204" pitchFamily="34" charset="0"/>
        </a:defRPr>
      </a:lvl3pPr>
      <a:lvl4pPr algn="ctr" rtl="0" eaLnBrk="0" fontAlgn="base" hangingPunct="0">
        <a:spcBef>
          <a:spcPct val="0"/>
        </a:spcBef>
        <a:spcAft>
          <a:spcPct val="0"/>
        </a:spcAft>
        <a:defRPr sz="3000">
          <a:solidFill>
            <a:srgbClr val="0D0D0D"/>
          </a:solidFill>
          <a:latin typeface="Arial" panose="020B0604020202020204" pitchFamily="34" charset="0"/>
        </a:defRPr>
      </a:lvl4pPr>
      <a:lvl5pPr algn="ctr" rtl="0" eaLnBrk="0" fontAlgn="base" hangingPunct="0">
        <a:spcBef>
          <a:spcPct val="0"/>
        </a:spcBef>
        <a:spcAft>
          <a:spcPct val="0"/>
        </a:spcAft>
        <a:defRPr sz="3000">
          <a:solidFill>
            <a:srgbClr val="0D0D0D"/>
          </a:solidFill>
          <a:latin typeface="Arial" panose="020B0604020202020204" pitchFamily="34" charset="0"/>
        </a:defRPr>
      </a:lvl5pPr>
      <a:lvl6pPr marL="457200" algn="l" rtl="0" fontAlgn="base">
        <a:spcBef>
          <a:spcPct val="0"/>
        </a:spcBef>
        <a:spcAft>
          <a:spcPct val="0"/>
        </a:spcAft>
        <a:defRPr sz="3000">
          <a:solidFill>
            <a:srgbClr val="990000"/>
          </a:solidFill>
          <a:latin typeface="Arial" panose="020B0604020202020204" pitchFamily="34" charset="0"/>
        </a:defRPr>
      </a:lvl6pPr>
      <a:lvl7pPr marL="914400" algn="l" rtl="0" fontAlgn="base">
        <a:spcBef>
          <a:spcPct val="0"/>
        </a:spcBef>
        <a:spcAft>
          <a:spcPct val="0"/>
        </a:spcAft>
        <a:defRPr sz="3000">
          <a:solidFill>
            <a:srgbClr val="990000"/>
          </a:solidFill>
          <a:latin typeface="Arial" panose="020B0604020202020204" pitchFamily="34" charset="0"/>
        </a:defRPr>
      </a:lvl7pPr>
      <a:lvl8pPr marL="1371600" algn="l" rtl="0" fontAlgn="base">
        <a:spcBef>
          <a:spcPct val="0"/>
        </a:spcBef>
        <a:spcAft>
          <a:spcPct val="0"/>
        </a:spcAft>
        <a:defRPr sz="3000">
          <a:solidFill>
            <a:srgbClr val="990000"/>
          </a:solidFill>
          <a:latin typeface="Arial" panose="020B0604020202020204" pitchFamily="34" charset="0"/>
        </a:defRPr>
      </a:lvl8pPr>
      <a:lvl9pPr marL="1828800" algn="l" rtl="0" fontAlgn="base">
        <a:spcBef>
          <a:spcPct val="0"/>
        </a:spcBef>
        <a:spcAft>
          <a:spcPct val="0"/>
        </a:spcAft>
        <a:defRPr sz="3000">
          <a:solidFill>
            <a:srgbClr val="990000"/>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7030A0"/>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spect="1" noChangeArrowheads="1"/>
          </p:cNvSpPr>
          <p:nvPr>
            <p:ph type="title" idx="4294967295"/>
          </p:nvPr>
        </p:nvSpPr>
        <p:spPr bwMode="auto">
          <a:xfrm>
            <a:off x="2236788" y="0"/>
            <a:ext cx="69072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zh-CN" smtClean="0"/>
              <a:t>Appendix master title</a:t>
            </a:r>
          </a:p>
        </p:txBody>
      </p:sp>
      <p:sp>
        <p:nvSpPr>
          <p:cNvPr id="206855" name="Rectangle 7"/>
          <p:cNvSpPr>
            <a:spLocks noGrp="1" noChangeArrowheads="1"/>
          </p:cNvSpPr>
          <p:nvPr>
            <p:ph type="sldNum" sz="quarter" idx="4"/>
          </p:nvPr>
        </p:nvSpPr>
        <p:spPr bwMode="auto">
          <a:xfrm>
            <a:off x="8658225" y="6488113"/>
            <a:ext cx="485775" cy="369887"/>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a:defRPr/>
            </a:pPr>
            <a:fld id="{F9E5EC5D-CE4A-4A08-ACD4-F43E77C829AC}" type="slidenum">
              <a:rPr lang="en-US" altLang="zh-CN"/>
              <a:t>‹#›</a:t>
            </a:fld>
            <a:endParaRPr lang="en-US" altLang="zh-CN"/>
          </a:p>
        </p:txBody>
      </p:sp>
      <p:sp>
        <p:nvSpPr>
          <p:cNvPr id="5" name="Footer Placeholder 4"/>
          <p:cNvSpPr>
            <a:spLocks noGrp="1"/>
          </p:cNvSpPr>
          <p:nvPr>
            <p:ph type="ftr" sz="quarter" idx="3"/>
          </p:nvPr>
        </p:nvSpPr>
        <p:spPr>
          <a:xfrm>
            <a:off x="0" y="6492875"/>
            <a:ext cx="8637588" cy="365125"/>
          </a:xfrm>
          <a:prstGeom prst="rect">
            <a:avLst/>
          </a:prstGeom>
        </p:spPr>
        <p:txBody>
          <a:bodyPr vert="horz" wrap="square" lIns="91440" tIns="45720" rIns="91440" bIns="45720" numCol="1" anchor="ctr" anchorCtr="0" compatLnSpc="1"/>
          <a:lstStyle>
            <a:lvl1pPr eaLnBrk="1" hangingPunct="1">
              <a:spcBef>
                <a:spcPct val="20000"/>
              </a:spcBef>
              <a:defRPr sz="1100">
                <a:ea typeface="宋体" panose="02010600030101010101" pitchFamily="2" charset="-122"/>
                <a:cs typeface="Arial" panose="020B0604020202020204" pitchFamily="34" charset="0"/>
              </a:defRPr>
            </a:lvl1pPr>
          </a:lstStyle>
          <a:p>
            <a:pPr>
              <a:defRPr/>
            </a:pPr>
            <a:endParaRPr lang="en-US" altLang="zh-CN"/>
          </a:p>
        </p:txBody>
      </p:sp>
      <p:sp>
        <p:nvSpPr>
          <p:cNvPr id="10" name="Text Placeholder 9"/>
          <p:cNvSpPr>
            <a:spLocks noGrp="1" noChangeArrowheads="1"/>
          </p:cNvSpPr>
          <p:nvPr>
            <p:ph type="body" idx="9"/>
          </p:nvPr>
        </p:nvSpPr>
        <p:spPr bwMode="auto">
          <a:xfrm>
            <a:off x="457200" y="592138"/>
            <a:ext cx="8482013" cy="580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pic>
        <p:nvPicPr>
          <p:cNvPr id="7174" name="Picture 11" descr="C:\Users\Andreea\Desktop\Mankiw 7e\pics plus\appendix.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28575" y="68263"/>
            <a:ext cx="22082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12" descr="C:\Users\Andreea\Desktop\Mankiw 7e\pics plus\app blue.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26988" y="552450"/>
            <a:ext cx="419100" cy="590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6" name="Group 1"/>
          <p:cNvGrpSpPr/>
          <p:nvPr userDrawn="1"/>
        </p:nvGrpSpPr>
        <p:grpSpPr bwMode="auto">
          <a:xfrm>
            <a:off x="8232775" y="750888"/>
            <a:ext cx="898525" cy="5734050"/>
            <a:chOff x="8245350" y="750627"/>
            <a:chExt cx="898650" cy="5733800"/>
          </a:xfrm>
        </p:grpSpPr>
        <p:pic>
          <p:nvPicPr>
            <p:cNvPr id="7177" name="Picture 12" descr="C:\Users\Andreea\Desktop\Mankiw 7e\pics plus\app blu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rot="5400000">
              <a:off x="6239218" y="3550616"/>
              <a:ext cx="5704767" cy="104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8" name="Picture 12" descr="C:\Users\Andreea\Desktop\Mankiw 7e\pics plus\app blue.png"/>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8245350" y="6393299"/>
              <a:ext cx="898650" cy="91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 bg1="lt1" tx1="dk1" bg2="lt2" tx2="dk2" accent1="accent1" accent2="accent2" accent3="accent3" accent4="accent4" accent5="accent5" accent6="accent6" hlink="hlink" folHlink="folHlink"/>
  <p:sldLayoutIdLst>
    <p:sldLayoutId id="2147483661"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wipe(left)">
                                      <p:cBhvr>
                                        <p:cTn id="11" dur="500"/>
                                        <p:tgtEl>
                                          <p:spTgt spid="10">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wipe(left)">
                                      <p:cBhvr>
                                        <p:cTn id="15" dur="500"/>
                                        <p:tgtEl>
                                          <p:spTgt spid="10">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wipe(left)">
                                      <p:cBhvr>
                                        <p:cTn id="19" dur="500"/>
                                        <p:tgtEl>
                                          <p:spTgt spid="10">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wipe(left)">
                                      <p:cBhvr>
                                        <p:cTn id="23"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hf hdr="0" ftr="0" dt="0"/>
  <p:txStyles>
    <p:titleStyle>
      <a:lvl1pPr algn="l" rtl="0" eaLnBrk="0" fontAlgn="base" hangingPunct="0">
        <a:spcBef>
          <a:spcPct val="0"/>
        </a:spcBef>
        <a:spcAft>
          <a:spcPct val="0"/>
        </a:spcAft>
        <a:defRPr sz="3400">
          <a:solidFill>
            <a:schemeClr val="tx1"/>
          </a:solidFill>
          <a:latin typeface="+mj-lt"/>
          <a:ea typeface="+mj-ea"/>
          <a:cs typeface="+mj-cs"/>
        </a:defRPr>
      </a:lvl1pPr>
      <a:lvl2pPr algn="l" rtl="0" eaLnBrk="0" fontAlgn="base" hangingPunct="0">
        <a:spcBef>
          <a:spcPct val="0"/>
        </a:spcBef>
        <a:spcAft>
          <a:spcPct val="0"/>
        </a:spcAft>
        <a:defRPr sz="3400">
          <a:solidFill>
            <a:schemeClr val="tx1"/>
          </a:solidFill>
          <a:latin typeface="Arial" panose="020B0604020202020204" pitchFamily="34" charset="0"/>
        </a:defRPr>
      </a:lvl2pPr>
      <a:lvl3pPr algn="l" rtl="0" eaLnBrk="0" fontAlgn="base" hangingPunct="0">
        <a:spcBef>
          <a:spcPct val="0"/>
        </a:spcBef>
        <a:spcAft>
          <a:spcPct val="0"/>
        </a:spcAft>
        <a:defRPr sz="3400">
          <a:solidFill>
            <a:schemeClr val="tx1"/>
          </a:solidFill>
          <a:latin typeface="Arial" panose="020B0604020202020204" pitchFamily="34" charset="0"/>
        </a:defRPr>
      </a:lvl3pPr>
      <a:lvl4pPr algn="l" rtl="0" eaLnBrk="0" fontAlgn="base" hangingPunct="0">
        <a:spcBef>
          <a:spcPct val="0"/>
        </a:spcBef>
        <a:spcAft>
          <a:spcPct val="0"/>
        </a:spcAft>
        <a:defRPr sz="3400">
          <a:solidFill>
            <a:schemeClr val="tx1"/>
          </a:solidFill>
          <a:latin typeface="Arial" panose="020B0604020202020204" pitchFamily="34" charset="0"/>
        </a:defRPr>
      </a:lvl4pPr>
      <a:lvl5pPr algn="l" rtl="0" eaLnBrk="0" fontAlgn="base" hangingPunct="0">
        <a:spcBef>
          <a:spcPct val="0"/>
        </a:spcBef>
        <a:spcAft>
          <a:spcPct val="0"/>
        </a:spcAft>
        <a:defRPr sz="3400">
          <a:solidFill>
            <a:schemeClr val="tx1"/>
          </a:solidFill>
          <a:latin typeface="Arial" panose="020B0604020202020204" pitchFamily="34" charset="0"/>
        </a:defRPr>
      </a:lvl5pPr>
      <a:lvl6pPr marL="457200" algn="l" rtl="0" fontAlgn="base">
        <a:spcBef>
          <a:spcPct val="0"/>
        </a:spcBef>
        <a:spcAft>
          <a:spcPct val="0"/>
        </a:spcAft>
        <a:defRPr sz="3400">
          <a:solidFill>
            <a:srgbClr val="990000"/>
          </a:solidFill>
          <a:latin typeface="Arial" panose="020B0604020202020204" pitchFamily="34" charset="0"/>
        </a:defRPr>
      </a:lvl6pPr>
      <a:lvl7pPr marL="914400" algn="l" rtl="0" fontAlgn="base">
        <a:spcBef>
          <a:spcPct val="0"/>
        </a:spcBef>
        <a:spcAft>
          <a:spcPct val="0"/>
        </a:spcAft>
        <a:defRPr sz="3400">
          <a:solidFill>
            <a:srgbClr val="990000"/>
          </a:solidFill>
          <a:latin typeface="Arial" panose="020B0604020202020204" pitchFamily="34" charset="0"/>
        </a:defRPr>
      </a:lvl7pPr>
      <a:lvl8pPr marL="1371600" algn="l" rtl="0" fontAlgn="base">
        <a:spcBef>
          <a:spcPct val="0"/>
        </a:spcBef>
        <a:spcAft>
          <a:spcPct val="0"/>
        </a:spcAft>
        <a:defRPr sz="3400">
          <a:solidFill>
            <a:srgbClr val="990000"/>
          </a:solidFill>
          <a:latin typeface="Arial" panose="020B0604020202020204" pitchFamily="34" charset="0"/>
        </a:defRPr>
      </a:lvl8pPr>
      <a:lvl9pPr marL="1828800" algn="l" rtl="0" fontAlgn="base">
        <a:spcBef>
          <a:spcPct val="0"/>
        </a:spcBef>
        <a:spcAft>
          <a:spcPct val="0"/>
        </a:spcAft>
        <a:defRPr sz="3400">
          <a:solidFill>
            <a:srgbClr val="990000"/>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8194" name="Rectangle 3"/>
          <p:cNvSpPr>
            <a:spLocks noGrp="1" noChangeAspect="1" noChangeArrowheads="1"/>
          </p:cNvSpPr>
          <p:nvPr>
            <p:ph type="title" idx="4294967295"/>
          </p:nvPr>
        </p:nvSpPr>
        <p:spPr bwMode="auto">
          <a:xfrm>
            <a:off x="290513" y="77788"/>
            <a:ext cx="8853487"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lstStyle/>
          <a:p>
            <a:pPr lvl="0"/>
            <a:r>
              <a:rPr lang="en-US" altLang="zh-CN" smtClean="0"/>
              <a:t>Name fgchmvb </a:t>
            </a:r>
          </a:p>
        </p:txBody>
      </p:sp>
      <p:sp>
        <p:nvSpPr>
          <p:cNvPr id="3078" name="Rectangle 8"/>
          <p:cNvSpPr>
            <a:spLocks noGrp="1" noChangeArrowheads="1"/>
          </p:cNvSpPr>
          <p:nvPr>
            <p:ph type="body" idx="9"/>
          </p:nvPr>
        </p:nvSpPr>
        <p:spPr bwMode="auto">
          <a:xfrm>
            <a:off x="277813" y="1025525"/>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solidFill>
              <a:srgbClr val="005EA4"/>
            </a:solidFill>
            <a:prstDash val="sysDot"/>
            <a:bevel/>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a:defRPr/>
            </a:pPr>
            <a:fld id="{D75A9F4D-6848-425B-AAE3-45F95577F167}" type="slidenum">
              <a:rPr lang="en-US" altLang="zh-CN"/>
              <a:t>‹#›</a:t>
            </a:fld>
            <a:endParaRPr lang="en-US" altLang="zh-CN"/>
          </a:p>
        </p:txBody>
      </p:sp>
      <p:sp>
        <p:nvSpPr>
          <p:cNvPr id="5" name="Footer Placeholder 4"/>
          <p:cNvSpPr>
            <a:spLocks noGrp="1"/>
          </p:cNvSpPr>
          <p:nvPr>
            <p:ph type="ftr" sz="quarter" idx="3"/>
          </p:nvPr>
        </p:nvSpPr>
        <p:spPr>
          <a:xfrm>
            <a:off x="0" y="6492875"/>
            <a:ext cx="8605838" cy="365125"/>
          </a:xfrm>
          <a:prstGeom prst="rect">
            <a:avLst/>
          </a:prstGeom>
          <a:noFill/>
        </p:spPr>
        <p:txBody>
          <a:bodyPr vert="horz" wrap="square" lIns="91440" tIns="45720" rIns="91440" bIns="45720" numCol="1" anchor="ctr" anchorCtr="0" compatLnSpc="1"/>
          <a:lstStyle>
            <a:lvl1pPr eaLnBrk="1" hangingPunct="1">
              <a:spcBef>
                <a:spcPct val="20000"/>
              </a:spcBef>
              <a:defRPr sz="1100">
                <a:ea typeface="宋体" panose="02010600030101010101" pitchFamily="2" charset="-122"/>
                <a:cs typeface="Arial" panose="020B0604020202020204" pitchFamily="34" charset="0"/>
              </a:defRPr>
            </a:lvl1pPr>
          </a:lstStyle>
          <a:p>
            <a:pPr>
              <a:defRPr/>
            </a:pPr>
            <a:endParaRPr lang="en-US" altLang="zh-CN"/>
          </a:p>
        </p:txBody>
      </p:sp>
      <p:cxnSp>
        <p:nvCxnSpPr>
          <p:cNvPr id="8198" name="Straight Connector 2"/>
          <p:cNvCxnSpPr>
            <a:cxnSpLocks noChangeShapeType="1"/>
          </p:cNvCxnSpPr>
          <p:nvPr userDrawn="1"/>
        </p:nvCxnSpPr>
        <p:spPr bwMode="auto">
          <a:xfrm>
            <a:off x="0" y="931863"/>
            <a:ext cx="9144000" cy="0"/>
          </a:xfrm>
          <a:prstGeom prst="line">
            <a:avLst/>
          </a:prstGeom>
          <a:noFill/>
          <a:ln w="76200">
            <a:solidFill>
              <a:srgbClr val="005EA4"/>
            </a:solidFill>
            <a:prstDash val="sysDot"/>
            <a:round/>
          </a:ln>
          <a:extLst>
            <a:ext uri="{909E8E84-426E-40DD-AFC4-6F175D3DCCD1}">
              <a14:hiddenFill xmlns:a14="http://schemas.microsoft.com/office/drawing/2010/main">
                <a:noFill/>
              </a14:hiddenFill>
            </a:ext>
          </a:extLst>
        </p:spPr>
      </p:cxnSp>
      <p:pic>
        <p:nvPicPr>
          <p:cNvPr id="8199" name="Picture 7" descr="C:\Users\Andreea\Desktop\Mankiw 7e\pics plus\ch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45097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3" r:id="rId1"/>
  </p:sldLayoutId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ftr="0" dt="0"/>
  <p:txStyles>
    <p:title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9218" name="Rectangle 3"/>
          <p:cNvSpPr>
            <a:spLocks noGrp="1" noChangeAspect="1" noChangeArrowheads="1"/>
          </p:cNvSpPr>
          <p:nvPr>
            <p:ph type="title" idx="4294967295"/>
          </p:nvPr>
        </p:nvSpPr>
        <p:spPr bwMode="auto">
          <a:xfrm>
            <a:off x="290513" y="77788"/>
            <a:ext cx="8853487" cy="88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91440" tIns="45720" rIns="91440" bIns="45720" numCol="1" anchor="ctr" anchorCtr="0" compatLnSpc="1"/>
          <a:lstStyle/>
          <a:p>
            <a:pPr lvl="0"/>
            <a:r>
              <a:rPr lang="en-US" altLang="zh-CN" smtClean="0"/>
              <a:t>Name fgchmvb </a:t>
            </a:r>
          </a:p>
        </p:txBody>
      </p:sp>
      <p:sp>
        <p:nvSpPr>
          <p:cNvPr id="3078" name="Rectangle 8"/>
          <p:cNvSpPr>
            <a:spLocks noGrp="1" noChangeArrowheads="1"/>
          </p:cNvSpPr>
          <p:nvPr>
            <p:ph type="body" idx="9"/>
          </p:nvPr>
        </p:nvSpPr>
        <p:spPr bwMode="auto">
          <a:xfrm>
            <a:off x="277813" y="1025525"/>
            <a:ext cx="8588375" cy="542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solidFill>
              <a:srgbClr val="005EA4"/>
            </a:solidFill>
            <a:prstDash val="sysDot"/>
            <a:bevel/>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a:defRPr/>
            </a:pPr>
            <a:fld id="{73C24D3B-B186-46AC-90F8-12F96711532A}" type="slidenum">
              <a:rPr lang="en-US" altLang="zh-CN"/>
              <a:t>‹#›</a:t>
            </a:fld>
            <a:endParaRPr lang="en-US" altLang="zh-CN"/>
          </a:p>
        </p:txBody>
      </p:sp>
      <p:sp>
        <p:nvSpPr>
          <p:cNvPr id="5" name="Footer Placeholder 4"/>
          <p:cNvSpPr>
            <a:spLocks noGrp="1"/>
          </p:cNvSpPr>
          <p:nvPr>
            <p:ph type="ftr" sz="quarter" idx="3"/>
          </p:nvPr>
        </p:nvSpPr>
        <p:spPr>
          <a:xfrm>
            <a:off x="0" y="6492875"/>
            <a:ext cx="8605838" cy="365125"/>
          </a:xfrm>
          <a:prstGeom prst="rect">
            <a:avLst/>
          </a:prstGeom>
          <a:noFill/>
        </p:spPr>
        <p:txBody>
          <a:bodyPr vert="horz" wrap="square" lIns="91440" tIns="45720" rIns="91440" bIns="45720" numCol="1" anchor="ctr" anchorCtr="0" compatLnSpc="1"/>
          <a:lstStyle>
            <a:lvl1pPr eaLnBrk="1" hangingPunct="1">
              <a:spcBef>
                <a:spcPct val="20000"/>
              </a:spcBef>
              <a:defRPr sz="1100">
                <a:ea typeface="宋体" panose="02010600030101010101" pitchFamily="2" charset="-122"/>
                <a:cs typeface="Arial" panose="020B0604020202020204" pitchFamily="34" charset="0"/>
              </a:defRPr>
            </a:lvl1pPr>
          </a:lstStyle>
          <a:p>
            <a:pPr>
              <a:defRPr/>
            </a:pPr>
            <a:endParaRPr lang="en-US" altLang="zh-CN"/>
          </a:p>
        </p:txBody>
      </p:sp>
      <p:cxnSp>
        <p:nvCxnSpPr>
          <p:cNvPr id="9222" name="Straight Connector 2"/>
          <p:cNvCxnSpPr>
            <a:cxnSpLocks noChangeShapeType="1"/>
          </p:cNvCxnSpPr>
          <p:nvPr userDrawn="1"/>
        </p:nvCxnSpPr>
        <p:spPr bwMode="auto">
          <a:xfrm>
            <a:off x="0" y="931863"/>
            <a:ext cx="9144000" cy="0"/>
          </a:xfrm>
          <a:prstGeom prst="line">
            <a:avLst/>
          </a:prstGeom>
          <a:noFill/>
          <a:ln w="76200">
            <a:solidFill>
              <a:srgbClr val="005EA4"/>
            </a:solidFill>
            <a:prstDash val="sysDot"/>
            <a:round/>
          </a:ln>
          <a:extLst>
            <a:ext uri="{909E8E84-426E-40DD-AFC4-6F175D3DCCD1}">
              <a14:hiddenFill xmlns:a14="http://schemas.microsoft.com/office/drawing/2010/main">
                <a:noFill/>
              </a14:hiddenFill>
            </a:ext>
          </a:extLst>
        </p:spPr>
      </p:cxnSp>
      <p:pic>
        <p:nvPicPr>
          <p:cNvPr id="9223" name="Picture 7" descr="C:\Users\Andreea\Desktop\Mankiw 7e\pics plus\ch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145097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5" r:id="rId1"/>
  </p:sldLayoutId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ftr="0" dt="0"/>
  <p:txStyles>
    <p:title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tags" Target="../tags/tag1.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slideLayout" Target="../slideLayouts/slideLayout11.xml"/><Relationship Id="rId1" Type="http://schemas.openxmlformats.org/officeDocument/2006/relationships/tags" Target="../tags/tag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1.xml"/><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58.wmf"/><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7.wmf"/><Relationship Id="rId4"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12.xml"/><Relationship Id="rId4" Type="http://schemas.openxmlformats.org/officeDocument/2006/relationships/image" Target="../media/image71.jpeg"/></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76.png"/><Relationship Id="rId4" Type="http://schemas.openxmlformats.org/officeDocument/2006/relationships/image" Target="../media/image75.w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3.vml"/><Relationship Id="rId5" Type="http://schemas.openxmlformats.org/officeDocument/2006/relationships/image" Target="../media/image77.png"/><Relationship Id="rId4" Type="http://schemas.openxmlformats.org/officeDocument/2006/relationships/image" Target="../media/image75.wmf"/></Relationships>
</file>

<file path=ppt/slides/_rels/slide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jpeg"/><Relationship Id="rId7" Type="http://schemas.openxmlformats.org/officeDocument/2006/relationships/image" Target="../media/image96.png"/><Relationship Id="rId2" Type="http://schemas.openxmlformats.org/officeDocument/2006/relationships/image" Target="../media/image91.jpeg"/><Relationship Id="rId1" Type="http://schemas.openxmlformats.org/officeDocument/2006/relationships/slideLayout" Target="../slideLayouts/slideLayout10.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jpe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 Id="rId4"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6" name="TextBox 2"/>
          <p:cNvSpPr txBox="1"/>
          <p:nvPr/>
        </p:nvSpPr>
        <p:spPr>
          <a:xfrm>
            <a:off x="3256761" y="4332955"/>
            <a:ext cx="2568668" cy="1015663"/>
          </a:xfrm>
          <a:prstGeom prst="rect">
            <a:avLst/>
          </a:prstGeom>
          <a:solidFill>
            <a:srgbClr val="96CE9E">
              <a:alpha val="22000"/>
            </a:srgbClr>
          </a:solidFill>
          <a:ln w="9525">
            <a:noFill/>
          </a:ln>
        </p:spPr>
        <p:txBody>
          <a:bodyPr wrap="square">
            <a:spAutoFit/>
          </a:bodyPr>
          <a:lstStyle/>
          <a:p>
            <a:pPr algn="ctr" defTabSz="914400" eaLnBrk="1" hangingPunct="1"/>
            <a:r>
              <a:rPr lang="zh-CN" altLang="en-US" sz="2000" b="1" dirty="0">
                <a:solidFill>
                  <a:srgbClr val="002060"/>
                </a:solidFill>
                <a:latin typeface="华光行楷_CNKI" panose="02000500000000000000" pitchFamily="2" charset="-122"/>
                <a:ea typeface="华光行楷_CNKI" panose="02000500000000000000" pitchFamily="2" charset="-122"/>
              </a:rPr>
              <a:t>经济</a:t>
            </a:r>
            <a:r>
              <a:rPr lang="zh-CN" altLang="en-US" sz="2000" b="1" dirty="0" smtClean="0">
                <a:solidFill>
                  <a:srgbClr val="002060"/>
                </a:solidFill>
                <a:latin typeface="华光行楷_CNKI" panose="02000500000000000000" pitchFamily="2" charset="-122"/>
                <a:ea typeface="华光行楷_CNKI" panose="02000500000000000000" pitchFamily="2" charset="-122"/>
              </a:rPr>
              <a:t>学院</a:t>
            </a:r>
            <a:endParaRPr lang="en-US" altLang="zh-CN" sz="2000" b="1" dirty="0" smtClean="0">
              <a:solidFill>
                <a:srgbClr val="002060"/>
              </a:solidFill>
              <a:latin typeface="华光行楷_CNKI" panose="02000500000000000000" pitchFamily="2" charset="-122"/>
              <a:ea typeface="华光行楷_CNKI" panose="02000500000000000000" pitchFamily="2" charset="-122"/>
            </a:endParaRPr>
          </a:p>
          <a:p>
            <a:pPr algn="ctr" defTabSz="914400" eaLnBrk="1" hangingPunct="1"/>
            <a:r>
              <a:rPr lang="zh-CN" altLang="en-US" sz="2000" b="1" dirty="0" smtClean="0">
                <a:solidFill>
                  <a:srgbClr val="002060"/>
                </a:solidFill>
                <a:latin typeface="华光行楷_CNKI" panose="02000500000000000000" pitchFamily="2" charset="-122"/>
                <a:ea typeface="华光行楷_CNKI" panose="02000500000000000000" pitchFamily="2" charset="-122"/>
              </a:rPr>
              <a:t> 杨进</a:t>
            </a:r>
            <a:endParaRPr lang="en-US" altLang="zh-CN" sz="2000" b="1" dirty="0" smtClean="0">
              <a:solidFill>
                <a:srgbClr val="002060"/>
              </a:solidFill>
              <a:latin typeface="华光行楷_CNKI" panose="02000500000000000000" pitchFamily="2" charset="-122"/>
              <a:ea typeface="华光行楷_CNKI" panose="02000500000000000000" pitchFamily="2" charset="-122"/>
            </a:endParaRPr>
          </a:p>
          <a:p>
            <a:pPr algn="ctr" defTabSz="914400" eaLnBrk="1" hangingPunct="1"/>
            <a:r>
              <a:rPr lang="en-US" altLang="zh-CN" sz="2000" b="1" dirty="0" smtClean="0">
                <a:solidFill>
                  <a:srgbClr val="002060"/>
                </a:solidFill>
                <a:latin typeface="华光行楷_CNKI" panose="02000500000000000000" pitchFamily="2" charset="-122"/>
                <a:ea typeface="华光行楷_CNKI" panose="02000500000000000000" pitchFamily="2" charset="-122"/>
              </a:rPr>
              <a:t>2020.5.1</a:t>
            </a:r>
            <a:endParaRPr lang="zh-CN" altLang="en-US" sz="2000" b="1" dirty="0">
              <a:solidFill>
                <a:srgbClr val="002060"/>
              </a:solidFill>
              <a:latin typeface="华光行楷_CNKI" panose="02000500000000000000" pitchFamily="2" charset="-122"/>
              <a:ea typeface="华光行楷_CNKI" panose="02000500000000000000" pitchFamily="2" charset="-122"/>
            </a:endParaRPr>
          </a:p>
        </p:txBody>
      </p:sp>
      <p:sp>
        <p:nvSpPr>
          <p:cNvPr id="15367" name="TextBox 3"/>
          <p:cNvSpPr txBox="1"/>
          <p:nvPr/>
        </p:nvSpPr>
        <p:spPr>
          <a:xfrm>
            <a:off x="107951" y="3284539"/>
            <a:ext cx="8964613" cy="923330"/>
          </a:xfrm>
          <a:prstGeom prst="rect">
            <a:avLst/>
          </a:prstGeom>
          <a:solidFill>
            <a:srgbClr val="D7E1C1"/>
          </a:solidFill>
          <a:ln w="9525">
            <a:noFill/>
          </a:ln>
        </p:spPr>
        <p:txBody>
          <a:bodyPr>
            <a:spAutoFit/>
          </a:bodyPr>
          <a:lstStyle/>
          <a:p>
            <a:pPr algn="ctr" defTabSz="914400" eaLnBrk="1" hangingPunct="1">
              <a:lnSpc>
                <a:spcPct val="150000"/>
              </a:lnSpc>
            </a:pPr>
            <a:r>
              <a:rPr lang="zh-CN" altLang="en-US" sz="3600" smtClean="0">
                <a:solidFill>
                  <a:srgbClr val="FF0000"/>
                </a:solidFill>
                <a:latin typeface="华文新魏" panose="02010800040101010101" pitchFamily="2" charset="-122"/>
                <a:ea typeface="华文新魏" panose="02010800040101010101" pitchFamily="2" charset="-122"/>
                <a:sym typeface="+mn-ea"/>
              </a:rPr>
              <a:t>第</a:t>
            </a:r>
            <a:r>
              <a:rPr lang="zh-CN" altLang="en-US" sz="3600" b="1">
                <a:solidFill>
                  <a:srgbClr val="FF0000"/>
                </a:solidFill>
                <a:latin typeface="华文新魏" panose="02010800040101010101" pitchFamily="2" charset="-122"/>
                <a:ea typeface="华文新魏" panose="02010800040101010101" pitchFamily="2" charset="-122"/>
                <a:sym typeface="+mn-ea"/>
              </a:rPr>
              <a:t>八</a:t>
            </a:r>
            <a:r>
              <a:rPr lang="zh-CN" altLang="en-US" sz="3600" smtClean="0">
                <a:solidFill>
                  <a:srgbClr val="FF0000"/>
                </a:solidFill>
                <a:latin typeface="华文新魏" panose="02010800040101010101" pitchFamily="2" charset="-122"/>
                <a:ea typeface="华文新魏" panose="02010800040101010101" pitchFamily="2" charset="-122"/>
                <a:sym typeface="+mn-ea"/>
              </a:rPr>
              <a:t>讲 </a:t>
            </a:r>
            <a:r>
              <a:rPr lang="zh-CN" altLang="en-US" sz="3600" dirty="0" smtClean="0">
                <a:solidFill>
                  <a:srgbClr val="FF0000"/>
                </a:solidFill>
                <a:latin typeface="华文新魏" panose="02010800040101010101" pitchFamily="2" charset="-122"/>
                <a:ea typeface="华文新魏" panose="02010800040101010101" pitchFamily="2" charset="-122"/>
                <a:sym typeface="+mn-ea"/>
              </a:rPr>
              <a:t>如何理解宏观经济学</a:t>
            </a:r>
            <a:endParaRPr lang="zh-CN" altLang="en-US" sz="2800" dirty="0">
              <a:solidFill>
                <a:srgbClr val="0070C0"/>
              </a:solidFill>
              <a:latin typeface="华文新魏" panose="02010800040101010101" pitchFamily="2" charset="-122"/>
              <a:ea typeface="华文新魏" panose="02010800040101010101" pitchFamily="2" charset="-122"/>
            </a:endParaRPr>
          </a:p>
        </p:txBody>
      </p:sp>
      <p:grpSp>
        <p:nvGrpSpPr>
          <p:cNvPr id="15368" name="组合 8"/>
          <p:cNvGrpSpPr/>
          <p:nvPr/>
        </p:nvGrpSpPr>
        <p:grpSpPr>
          <a:xfrm>
            <a:off x="-36511" y="1146503"/>
            <a:ext cx="9109075" cy="2012950"/>
            <a:chOff x="-1" y="481265"/>
            <a:chExt cx="9108505" cy="2012678"/>
          </a:xfrm>
        </p:grpSpPr>
        <p:pic>
          <p:nvPicPr>
            <p:cNvPr id="15373" name="图片 5"/>
            <p:cNvPicPr>
              <a:picLocks noChangeAspect="1"/>
            </p:cNvPicPr>
            <p:nvPr/>
          </p:nvPicPr>
          <p:blipFill>
            <a:blip r:embed="rId4"/>
            <a:stretch>
              <a:fillRect/>
            </a:stretch>
          </p:blipFill>
          <p:spPr>
            <a:xfrm>
              <a:off x="3053316" y="481265"/>
              <a:ext cx="3048006" cy="2012678"/>
            </a:xfrm>
            <a:prstGeom prst="rect">
              <a:avLst/>
            </a:prstGeom>
            <a:noFill/>
            <a:ln w="9525">
              <a:noFill/>
            </a:ln>
          </p:spPr>
        </p:pic>
        <p:pic>
          <p:nvPicPr>
            <p:cNvPr id="15374" name="图片 6"/>
            <p:cNvPicPr>
              <a:picLocks noChangeAspect="1"/>
            </p:cNvPicPr>
            <p:nvPr/>
          </p:nvPicPr>
          <p:blipFill>
            <a:blip r:embed="rId5"/>
            <a:stretch>
              <a:fillRect/>
            </a:stretch>
          </p:blipFill>
          <p:spPr>
            <a:xfrm>
              <a:off x="-1" y="489155"/>
              <a:ext cx="3053317" cy="2004788"/>
            </a:xfrm>
            <a:prstGeom prst="rect">
              <a:avLst/>
            </a:prstGeom>
            <a:noFill/>
            <a:ln w="9525">
              <a:noFill/>
            </a:ln>
          </p:spPr>
        </p:pic>
        <p:pic>
          <p:nvPicPr>
            <p:cNvPr id="15375" name="图片 7"/>
            <p:cNvPicPr>
              <a:picLocks noChangeAspect="1"/>
            </p:cNvPicPr>
            <p:nvPr/>
          </p:nvPicPr>
          <p:blipFill>
            <a:blip r:embed="rId6"/>
            <a:stretch>
              <a:fillRect/>
            </a:stretch>
          </p:blipFill>
          <p:spPr>
            <a:xfrm>
              <a:off x="6101322" y="483518"/>
              <a:ext cx="3007182" cy="2004788"/>
            </a:xfrm>
            <a:prstGeom prst="rect">
              <a:avLst/>
            </a:prstGeom>
            <a:noFill/>
            <a:ln w="9525">
              <a:noFill/>
            </a:ln>
          </p:spPr>
        </p:pic>
      </p:grpSp>
      <p:sp>
        <p:nvSpPr>
          <p:cNvPr id="11" name="对角圆角矩形 10"/>
          <p:cNvSpPr/>
          <p:nvPr/>
        </p:nvSpPr>
        <p:spPr>
          <a:xfrm>
            <a:off x="0" y="779642"/>
            <a:ext cx="2178050" cy="215900"/>
          </a:xfrm>
          <a:prstGeom prst="round2Diag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defRPr/>
            </a:pPr>
            <a:endParaRPr lang="zh-CN" altLang="en-US" sz="1800" noProof="1">
              <a:solidFill>
                <a:prstClr val="white"/>
              </a:solidFill>
            </a:endParaRPr>
          </a:p>
        </p:txBody>
      </p:sp>
      <p:sp>
        <p:nvSpPr>
          <p:cNvPr id="17" name="对角圆角矩形 16"/>
          <p:cNvSpPr/>
          <p:nvPr/>
        </p:nvSpPr>
        <p:spPr>
          <a:xfrm>
            <a:off x="6993731" y="823780"/>
            <a:ext cx="2176463" cy="215900"/>
          </a:xfrm>
          <a:prstGeom prst="round2Diag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400" eaLnBrk="1" fontAlgn="auto" hangingPunct="1">
              <a:defRPr/>
            </a:pPr>
            <a:endParaRPr lang="zh-CN" altLang="en-US" sz="1800" noProof="1">
              <a:solidFill>
                <a:prstClr val="white"/>
              </a:solidFill>
            </a:endParaRPr>
          </a:p>
        </p:txBody>
      </p:sp>
      <p:sp>
        <p:nvSpPr>
          <p:cNvPr id="2" name="灯片编号占位符 1"/>
          <p:cNvSpPr txBox="1">
            <a:spLocks noGrp="1" noChangeArrowheads="1"/>
          </p:cNvSpPr>
          <p:nvPr>
            <p:ph type="sldNum" sz="quarter" idx="4294967295"/>
          </p:nvPr>
        </p:nvSpPr>
        <p:spPr bwMode="auto">
          <a:xfrm>
            <a:off x="7015163" y="5675313"/>
            <a:ext cx="2133600" cy="2746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defTabSz="914400" fontAlgn="base">
              <a:defRPr/>
            </a:pPr>
            <a:fld id="{204057EB-3EF8-4C8C-BDA9-7902BAE07F88}" type="slidenum">
              <a:rPr lang="zh-CN" altLang="en-US" sz="1800">
                <a:solidFill>
                  <a:prstClr val="white"/>
                </a:solidFill>
                <a:latin typeface="Times New Roman" panose="02020603050405020304" pitchFamily="18" charset="0"/>
              </a:rPr>
              <a:t>1</a:t>
            </a:fld>
            <a:endParaRPr lang="zh-CN" altLang="en-US" sz="1800">
              <a:solidFill>
                <a:prstClr val="white"/>
              </a:solidFill>
              <a:latin typeface="Times New Roman" panose="02020603050405020304" pitchFamily="18" charset="0"/>
            </a:endParaRP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57200" y="1600200"/>
            <a:ext cx="8520430" cy="4526280"/>
          </a:xfrm>
        </p:spPr>
        <p:txBody>
          <a:bodyPr/>
          <a:lstStyle/>
          <a:p>
            <a:pPr marL="0" indent="0" algn="l">
              <a:buClrTx/>
              <a:buSzTx/>
              <a:buFontTx/>
              <a:buNone/>
            </a:pPr>
            <a:endParaRPr lang="zh-CN" altLang="en-US" sz="2000" dirty="0"/>
          </a:p>
          <a:p>
            <a:pPr algn="l">
              <a:buClrTx/>
              <a:buSzTx/>
              <a:buFontTx/>
            </a:pPr>
            <a:r>
              <a:rPr lang="zh-CN" altLang="en-US" sz="2000" dirty="0" smtClean="0">
                <a:sym typeface="+mn-ea"/>
              </a:rPr>
              <a:t>GDP</a:t>
            </a:r>
            <a:r>
              <a:rPr lang="zh-CN" altLang="en-US" sz="2000" dirty="0">
                <a:sym typeface="+mn-ea"/>
              </a:rPr>
              <a:t>既包括有形的物品（事物、衣服、汽车），又包括无形的劳务（理发、打扫房屋、看病）。当你购买了你最喜爱的乐队的CD时，你购买的是一种物品，购买价格是GDP的一部分。当你花钱去听同一个乐队的音乐时，你购买的是劳务，票价GDP的一部分。</a:t>
            </a:r>
            <a:endParaRPr lang="zh-CN" altLang="en-US" sz="2000" dirty="0"/>
          </a:p>
        </p:txBody>
      </p:sp>
      <p:sp>
        <p:nvSpPr>
          <p:cNvPr id="2" name="文本框 1"/>
          <p:cNvSpPr txBox="1"/>
          <p:nvPr/>
        </p:nvSpPr>
        <p:spPr>
          <a:xfrm>
            <a:off x="457200" y="852054"/>
            <a:ext cx="2397125" cy="460375"/>
          </a:xfrm>
          <a:prstGeom prst="rect">
            <a:avLst/>
          </a:prstGeom>
          <a:solidFill>
            <a:srgbClr val="FFCCCC"/>
          </a:solidFill>
        </p:spPr>
        <p:txBody>
          <a:bodyPr wrap="square" rtlCol="0" anchor="t">
            <a:spAutoFit/>
          </a:bodyPr>
          <a:lstStyle/>
          <a:p>
            <a:r>
              <a:rPr lang="zh-CN" altLang="en-US" sz="2400" dirty="0">
                <a:sym typeface="+mn-ea"/>
              </a:rPr>
              <a:t>GDP的定义</a:t>
            </a:r>
          </a:p>
        </p:txBody>
      </p:sp>
      <p:sp>
        <p:nvSpPr>
          <p:cNvPr id="3" name="文本框 2"/>
          <p:cNvSpPr txBox="1"/>
          <p:nvPr/>
        </p:nvSpPr>
        <p:spPr>
          <a:xfrm>
            <a:off x="457200" y="4221653"/>
            <a:ext cx="3611245" cy="398780"/>
          </a:xfrm>
          <a:prstGeom prst="rect">
            <a:avLst/>
          </a:prstGeom>
          <a:solidFill>
            <a:schemeClr val="bg1">
              <a:lumMod val="85000"/>
            </a:schemeClr>
          </a:solidFill>
          <a:ln>
            <a:solidFill>
              <a:schemeClr val="bg1">
                <a:lumMod val="95000"/>
              </a:schemeClr>
            </a:solidFill>
          </a:ln>
        </p:spPr>
        <p:txBody>
          <a:bodyPr wrap="square" rtlCol="0" anchor="t">
            <a:spAutoFit/>
          </a:bodyPr>
          <a:lstStyle/>
          <a:p>
            <a:pPr marL="342900" indent="-342900">
              <a:buFont typeface="Wingdings" panose="05000000000000000000" charset="0"/>
              <a:buChar char="Ø"/>
            </a:pPr>
            <a:r>
              <a:rPr lang="zh-CN" altLang="en-US" sz="2000" dirty="0">
                <a:sym typeface="+mn-ea"/>
              </a:rPr>
              <a:t>“物品与劳务……”</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57200" y="1600200"/>
            <a:ext cx="8228965" cy="4526280"/>
          </a:xfrm>
        </p:spPr>
        <p:txBody>
          <a:bodyPr/>
          <a:lstStyle/>
          <a:p>
            <a:pPr marL="0" indent="0" algn="l">
              <a:buClrTx/>
              <a:buSzTx/>
              <a:buFontTx/>
              <a:buNone/>
            </a:pPr>
            <a:endParaRPr lang="zh-CN" altLang="en-US" sz="2000" dirty="0"/>
          </a:p>
          <a:p>
            <a:pPr algn="just">
              <a:buClrTx/>
              <a:buSzTx/>
              <a:buFontTx/>
            </a:pPr>
            <a:r>
              <a:rPr lang="zh-CN" altLang="en-US" sz="2000" dirty="0" smtClean="0">
                <a:sym typeface="+mn-ea"/>
              </a:rPr>
              <a:t>GDP</a:t>
            </a:r>
            <a:r>
              <a:rPr lang="zh-CN" altLang="en-US" sz="2000" dirty="0">
                <a:sym typeface="+mn-ea"/>
              </a:rPr>
              <a:t>包括现期生产的物品与劳务。它不包括涉及过去生产的东西的交易。</a:t>
            </a:r>
            <a:endParaRPr lang="zh-CN" altLang="en-US" sz="2000" dirty="0"/>
          </a:p>
          <a:p>
            <a:pPr algn="just">
              <a:buClrTx/>
              <a:buSzTx/>
              <a:buFontTx/>
            </a:pPr>
            <a:r>
              <a:rPr lang="zh-CN" altLang="en-US" sz="2000" dirty="0" smtClean="0">
                <a:sym typeface="+mn-ea"/>
              </a:rPr>
              <a:t>当比亚迪汽车</a:t>
            </a:r>
            <a:r>
              <a:rPr lang="zh-CN" altLang="en-US" sz="2000" dirty="0">
                <a:sym typeface="+mn-ea"/>
              </a:rPr>
              <a:t>公司生产并销售一辆新汽车时，这辆汽车的价值包括在GDP中。当一个人把一</a:t>
            </a:r>
            <a:r>
              <a:rPr lang="zh-CN" altLang="en-US" sz="2000" dirty="0" smtClean="0">
                <a:sym typeface="+mn-ea"/>
              </a:rPr>
              <a:t>辆比亚迪二手</a:t>
            </a:r>
            <a:r>
              <a:rPr lang="zh-CN" altLang="en-US" sz="2000" dirty="0">
                <a:sym typeface="+mn-ea"/>
              </a:rPr>
              <a:t>汽车出售给另一个人时，二手车的价值不包括在GDP中。</a:t>
            </a:r>
            <a:endParaRPr lang="zh-CN" altLang="en-US" sz="2000" dirty="0"/>
          </a:p>
        </p:txBody>
      </p:sp>
      <p:sp>
        <p:nvSpPr>
          <p:cNvPr id="2" name="文本框 1"/>
          <p:cNvSpPr txBox="1"/>
          <p:nvPr/>
        </p:nvSpPr>
        <p:spPr>
          <a:xfrm>
            <a:off x="457200" y="957263"/>
            <a:ext cx="2508885" cy="460375"/>
          </a:xfrm>
          <a:prstGeom prst="rect">
            <a:avLst/>
          </a:prstGeom>
          <a:solidFill>
            <a:srgbClr val="FFCCCC"/>
          </a:solidFill>
        </p:spPr>
        <p:txBody>
          <a:bodyPr wrap="square" rtlCol="0" anchor="t">
            <a:spAutoFit/>
          </a:bodyPr>
          <a:lstStyle/>
          <a:p>
            <a:r>
              <a:rPr lang="zh-CN" altLang="en-US" sz="2400">
                <a:sym typeface="+mn-ea"/>
              </a:rPr>
              <a:t>GDP的定义</a:t>
            </a:r>
          </a:p>
        </p:txBody>
      </p:sp>
      <p:sp>
        <p:nvSpPr>
          <p:cNvPr id="3" name="文本框 2"/>
          <p:cNvSpPr txBox="1"/>
          <p:nvPr/>
        </p:nvSpPr>
        <p:spPr>
          <a:xfrm>
            <a:off x="656705" y="4444306"/>
            <a:ext cx="3611245" cy="398780"/>
          </a:xfrm>
          <a:prstGeom prst="rect">
            <a:avLst/>
          </a:prstGeom>
          <a:solidFill>
            <a:schemeClr val="bg1">
              <a:lumMod val="85000"/>
            </a:schemeClr>
          </a:solidFill>
          <a:ln>
            <a:solidFill>
              <a:schemeClr val="bg1">
                <a:lumMod val="95000"/>
              </a:schemeClr>
            </a:solidFill>
          </a:ln>
        </p:spPr>
        <p:txBody>
          <a:bodyPr wrap="square" rtlCol="0" anchor="t">
            <a:spAutoFit/>
          </a:bodyPr>
          <a:lstStyle/>
          <a:p>
            <a:pPr marL="342900" indent="-342900">
              <a:buFont typeface="Wingdings" panose="05000000000000000000" charset="0"/>
              <a:buChar char="Ø"/>
            </a:pPr>
            <a:r>
              <a:rPr lang="zh-CN" altLang="en-US" sz="2000">
                <a:sym typeface="+mn-ea"/>
              </a:rPr>
              <a:t>“生产的……”</a:t>
            </a:r>
          </a:p>
        </p:txBody>
      </p:sp>
      <p:pic>
        <p:nvPicPr>
          <p:cNvPr id="6" name="图片 5"/>
          <p:cNvPicPr>
            <a:picLocks noChangeAspect="1"/>
          </p:cNvPicPr>
          <p:nvPr/>
        </p:nvPicPr>
        <p:blipFill>
          <a:blip r:embed="rId3"/>
          <a:stretch>
            <a:fillRect/>
          </a:stretch>
        </p:blipFill>
        <p:spPr>
          <a:xfrm>
            <a:off x="5067040" y="4444306"/>
            <a:ext cx="3538349" cy="186473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57200" y="1600200"/>
            <a:ext cx="8034655" cy="4526280"/>
          </a:xfrm>
        </p:spPr>
        <p:txBody>
          <a:bodyPr/>
          <a:lstStyle/>
          <a:p>
            <a:pPr algn="l">
              <a:buClrTx/>
              <a:buSzTx/>
              <a:buFontTx/>
            </a:pPr>
            <a:endParaRPr lang="zh-CN" altLang="en-US" sz="2000" dirty="0"/>
          </a:p>
          <a:p>
            <a:pPr algn="just">
              <a:buClrTx/>
              <a:buSzTx/>
              <a:buFontTx/>
            </a:pPr>
            <a:r>
              <a:rPr lang="zh-CN" altLang="en-US" sz="2000" dirty="0">
                <a:sym typeface="+mn-ea"/>
              </a:rPr>
              <a:t>GDP衡量的生产价值局限于一个国家的地理范围之内。如果东西是在一国国内生产的，无论生产者的国籍如何，都包括在该国的GDP之中。</a:t>
            </a:r>
            <a:endParaRPr lang="zh-CN" altLang="en-US" sz="2000" dirty="0"/>
          </a:p>
          <a:p>
            <a:pPr algn="just">
              <a:buClrTx/>
              <a:buSzTx/>
              <a:buFontTx/>
            </a:pPr>
            <a:r>
              <a:rPr lang="zh-CN" altLang="en-US" sz="2000" dirty="0">
                <a:sym typeface="+mn-ea"/>
              </a:rPr>
              <a:t>当一个加拿大公民暂时在美国工作时，他的产出是美国GDP的一部分。当一个美国公民在海地拥有一个工厂时，这个工厂的产出不是美国GDP的一部分。</a:t>
            </a:r>
            <a:endParaRPr lang="zh-CN" altLang="en-US" sz="2000" dirty="0"/>
          </a:p>
        </p:txBody>
      </p:sp>
      <p:sp>
        <p:nvSpPr>
          <p:cNvPr id="2" name="文本框 1"/>
          <p:cNvSpPr txBox="1"/>
          <p:nvPr/>
        </p:nvSpPr>
        <p:spPr>
          <a:xfrm>
            <a:off x="457200" y="1139825"/>
            <a:ext cx="2425700" cy="460375"/>
          </a:xfrm>
          <a:prstGeom prst="rect">
            <a:avLst/>
          </a:prstGeom>
          <a:solidFill>
            <a:srgbClr val="FFCCCC"/>
          </a:solidFill>
        </p:spPr>
        <p:txBody>
          <a:bodyPr wrap="square" rtlCol="0" anchor="t">
            <a:spAutoFit/>
          </a:bodyPr>
          <a:lstStyle/>
          <a:p>
            <a:r>
              <a:rPr lang="zh-CN" altLang="en-US" sz="2400">
                <a:sym typeface="+mn-ea"/>
              </a:rPr>
              <a:t>GDP的定义</a:t>
            </a:r>
          </a:p>
        </p:txBody>
      </p:sp>
      <p:sp>
        <p:nvSpPr>
          <p:cNvPr id="3" name="文本框 2"/>
          <p:cNvSpPr txBox="1"/>
          <p:nvPr/>
        </p:nvSpPr>
        <p:spPr>
          <a:xfrm>
            <a:off x="457200" y="4537536"/>
            <a:ext cx="3611245" cy="398780"/>
          </a:xfrm>
          <a:prstGeom prst="rect">
            <a:avLst/>
          </a:prstGeom>
          <a:solidFill>
            <a:schemeClr val="bg1">
              <a:lumMod val="85000"/>
            </a:schemeClr>
          </a:solidFill>
          <a:ln>
            <a:solidFill>
              <a:schemeClr val="bg1">
                <a:lumMod val="95000"/>
              </a:schemeClr>
            </a:solidFill>
          </a:ln>
        </p:spPr>
        <p:txBody>
          <a:bodyPr wrap="square" rtlCol="0" anchor="t">
            <a:spAutoFit/>
          </a:bodyPr>
          <a:lstStyle/>
          <a:p>
            <a:pPr marL="342900" indent="-342900">
              <a:buFont typeface="Wingdings" panose="05000000000000000000" charset="0"/>
              <a:buChar char="Ø"/>
            </a:pPr>
            <a:r>
              <a:rPr lang="zh-CN" altLang="en-US" sz="2000" dirty="0">
                <a:sym typeface="+mn-ea"/>
              </a:rPr>
              <a:t>“一个国家之内……”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57200" y="1600200"/>
            <a:ext cx="8034655" cy="4526280"/>
          </a:xfrm>
        </p:spPr>
        <p:txBody>
          <a:bodyPr/>
          <a:lstStyle/>
          <a:p>
            <a:pPr marL="0" indent="0" algn="l">
              <a:buClrTx/>
              <a:buSzTx/>
              <a:buFontTx/>
              <a:buNone/>
            </a:pPr>
            <a:endParaRPr lang="zh-CN" altLang="en-US" sz="2000" dirty="0"/>
          </a:p>
          <a:p>
            <a:pPr algn="l">
              <a:buClrTx/>
              <a:buSzTx/>
              <a:buFontTx/>
            </a:pPr>
            <a:r>
              <a:rPr lang="zh-CN" altLang="en-US" sz="2000" dirty="0" smtClean="0">
                <a:sym typeface="+mn-ea"/>
              </a:rPr>
              <a:t>GDP</a:t>
            </a:r>
            <a:r>
              <a:rPr lang="zh-CN" altLang="en-US" sz="2000" dirty="0">
                <a:sym typeface="+mn-ea"/>
              </a:rPr>
              <a:t>衡量某一特定时期内发生的生产的价值。这个时期通常是一年或一个季度（三个月）。</a:t>
            </a:r>
          </a:p>
          <a:p>
            <a:pPr algn="l">
              <a:buClrTx/>
              <a:buSzTx/>
              <a:buFontTx/>
            </a:pPr>
            <a:r>
              <a:rPr lang="zh-CN" altLang="en-US" sz="2000" dirty="0">
                <a:sym typeface="+mn-ea"/>
              </a:rPr>
              <a:t>GDP衡量在这一段时期内经济收入与支出的</a:t>
            </a:r>
            <a:r>
              <a:rPr lang="zh-CN" altLang="en-US" sz="2000" dirty="0">
                <a:solidFill>
                  <a:srgbClr val="FF0000"/>
                </a:solidFill>
                <a:sym typeface="+mn-ea"/>
              </a:rPr>
              <a:t>流量</a:t>
            </a:r>
            <a:r>
              <a:rPr lang="zh-CN" altLang="en-US" sz="2000" dirty="0">
                <a:sym typeface="+mn-ea"/>
              </a:rPr>
              <a:t>。</a:t>
            </a:r>
            <a:endParaRPr lang="zh-CN" altLang="en-US" sz="2000" dirty="0"/>
          </a:p>
        </p:txBody>
      </p:sp>
      <p:sp>
        <p:nvSpPr>
          <p:cNvPr id="2" name="文本框 1"/>
          <p:cNvSpPr txBox="1"/>
          <p:nvPr/>
        </p:nvSpPr>
        <p:spPr>
          <a:xfrm>
            <a:off x="457200" y="1102418"/>
            <a:ext cx="2299970" cy="460375"/>
          </a:xfrm>
          <a:prstGeom prst="rect">
            <a:avLst/>
          </a:prstGeom>
          <a:solidFill>
            <a:srgbClr val="FFCCCC"/>
          </a:solidFill>
        </p:spPr>
        <p:txBody>
          <a:bodyPr wrap="square" rtlCol="0" anchor="t">
            <a:spAutoFit/>
          </a:bodyPr>
          <a:lstStyle/>
          <a:p>
            <a:r>
              <a:rPr lang="zh-CN" altLang="en-US" sz="2400">
                <a:sym typeface="+mn-ea"/>
              </a:rPr>
              <a:t>GDP的定义</a:t>
            </a:r>
          </a:p>
        </p:txBody>
      </p:sp>
      <p:sp>
        <p:nvSpPr>
          <p:cNvPr id="3" name="文本框 2"/>
          <p:cNvSpPr txBox="1"/>
          <p:nvPr/>
        </p:nvSpPr>
        <p:spPr>
          <a:xfrm>
            <a:off x="467273" y="4042266"/>
            <a:ext cx="3611245" cy="398780"/>
          </a:xfrm>
          <a:prstGeom prst="rect">
            <a:avLst/>
          </a:prstGeom>
          <a:solidFill>
            <a:schemeClr val="bg1">
              <a:lumMod val="85000"/>
            </a:schemeClr>
          </a:solidFill>
          <a:ln>
            <a:solidFill>
              <a:schemeClr val="bg1">
                <a:lumMod val="95000"/>
              </a:schemeClr>
            </a:solidFill>
          </a:ln>
        </p:spPr>
        <p:txBody>
          <a:bodyPr wrap="square" rtlCol="0" anchor="t">
            <a:spAutoFit/>
          </a:bodyPr>
          <a:lstStyle/>
          <a:p>
            <a:pPr marL="342900" indent="-342900">
              <a:buFont typeface="Wingdings" panose="05000000000000000000" charset="0"/>
              <a:buChar char="Ø"/>
            </a:pPr>
            <a:r>
              <a:rPr lang="zh-CN" altLang="en-US" sz="2000">
                <a:sym typeface="+mn-ea"/>
              </a:rPr>
              <a:t>“在某一既定时期内……”</a:t>
            </a:r>
          </a:p>
        </p:txBody>
      </p:sp>
      <p:pic>
        <p:nvPicPr>
          <p:cNvPr id="7" name="图片 6"/>
          <p:cNvPicPr>
            <a:picLocks noChangeAspect="1"/>
          </p:cNvPicPr>
          <p:nvPr/>
        </p:nvPicPr>
        <p:blipFill>
          <a:blip r:embed="rId2"/>
          <a:stretch>
            <a:fillRect/>
          </a:stretch>
        </p:blipFill>
        <p:spPr>
          <a:xfrm>
            <a:off x="4978807" y="4241656"/>
            <a:ext cx="3177050" cy="206738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CCCC"/>
          </a:solidFill>
        </p:spPr>
        <p:txBody>
          <a:bodyPr/>
          <a:lstStyle/>
          <a:p>
            <a:r>
              <a:rPr lang="en-US" altLang="zh-CN" sz="2800" dirty="0" smtClean="0"/>
              <a:t>GDP</a:t>
            </a:r>
            <a:r>
              <a:rPr lang="zh-CN" altLang="en-US" sz="2800" dirty="0" smtClean="0"/>
              <a:t>是衡量经济福利的好指标吗？</a:t>
            </a:r>
            <a:endParaRPr lang="zh-CN" altLang="en-US" sz="2800" dirty="0"/>
          </a:p>
        </p:txBody>
      </p:sp>
      <p:sp>
        <p:nvSpPr>
          <p:cNvPr id="3" name="内容占位符 2"/>
          <p:cNvSpPr>
            <a:spLocks noGrp="1"/>
          </p:cNvSpPr>
          <p:nvPr>
            <p:ph idx="1"/>
          </p:nvPr>
        </p:nvSpPr>
        <p:spPr/>
        <p:txBody>
          <a:bodyPr/>
          <a:lstStyle/>
          <a:p>
            <a:r>
              <a:rPr lang="zh-CN" altLang="en-US" sz="2400" b="1" dirty="0" smtClean="0">
                <a:solidFill>
                  <a:srgbClr val="0070C0"/>
                </a:solidFill>
              </a:rPr>
              <a:t>肯尼迪在</a:t>
            </a:r>
            <a:r>
              <a:rPr lang="en-US" altLang="zh-CN" sz="2400" b="1" dirty="0" smtClean="0">
                <a:solidFill>
                  <a:srgbClr val="0070C0"/>
                </a:solidFill>
              </a:rPr>
              <a:t>1968</a:t>
            </a:r>
            <a:r>
              <a:rPr lang="zh-CN" altLang="en-US" sz="2400" b="1" dirty="0" smtClean="0">
                <a:solidFill>
                  <a:srgbClr val="0070C0"/>
                </a:solidFill>
              </a:rPr>
              <a:t>年竞选总统时，曾提到：</a:t>
            </a:r>
            <a:endParaRPr lang="en-US" altLang="zh-CN" sz="2400" b="1" dirty="0" smtClean="0">
              <a:solidFill>
                <a:srgbClr val="0070C0"/>
              </a:solidFill>
            </a:endParaRPr>
          </a:p>
          <a:p>
            <a:pPr lvl="1"/>
            <a:r>
              <a:rPr lang="en-US" altLang="zh-CN" sz="1600" dirty="0" smtClean="0"/>
              <a:t>GDP</a:t>
            </a:r>
            <a:r>
              <a:rPr lang="zh-CN" altLang="en-US" sz="1600" dirty="0" smtClean="0"/>
              <a:t>并没有考虑到我们孩子的健康，他们的教育质量，或者他们做游戏时获得的快乐；它也没有包括我们的文学诗歌之美，人民的智慧、勇气，和对祖国、朋友、家人的爱护。</a:t>
            </a:r>
            <a:endParaRPr lang="en-US" altLang="zh-CN" sz="1600" dirty="0" smtClean="0"/>
          </a:p>
          <a:p>
            <a:pPr lvl="1"/>
            <a:r>
              <a:rPr lang="zh-CN" altLang="en-US" sz="1600" dirty="0" smtClean="0"/>
              <a:t>简言之，它衡量一切，但并不包括使我们生活有意义的东西。</a:t>
            </a:r>
            <a:endParaRPr lang="en-US" altLang="zh-CN" sz="1600" dirty="0" smtClean="0"/>
          </a:p>
          <a:p>
            <a:pPr lvl="1"/>
            <a:endParaRPr lang="en-US" altLang="zh-CN" sz="1600" dirty="0"/>
          </a:p>
          <a:p>
            <a:r>
              <a:rPr lang="zh-CN" altLang="en-US" sz="2000" b="1" dirty="0" smtClean="0">
                <a:solidFill>
                  <a:srgbClr val="0070C0"/>
                </a:solidFill>
              </a:rPr>
              <a:t>还有一些涉及到人们生活最重要的东西</a:t>
            </a:r>
            <a:endParaRPr lang="en-US" altLang="zh-CN" sz="2000" b="1" dirty="0" smtClean="0">
              <a:solidFill>
                <a:srgbClr val="0070C0"/>
              </a:solidFill>
            </a:endParaRPr>
          </a:p>
          <a:p>
            <a:pPr lvl="1"/>
            <a:r>
              <a:rPr lang="zh-CN" altLang="en-US" sz="1600" b="1" dirty="0" smtClean="0"/>
              <a:t>闲暇：</a:t>
            </a:r>
            <a:r>
              <a:rPr lang="zh-CN" altLang="en-US" sz="1600" dirty="0" smtClean="0"/>
              <a:t>百万年薪辞职，送快递</a:t>
            </a:r>
            <a:endParaRPr lang="en-US" altLang="zh-CN" sz="1600" dirty="0" smtClean="0"/>
          </a:p>
          <a:p>
            <a:pPr lvl="1"/>
            <a:r>
              <a:rPr lang="zh-CN" altLang="en-US" sz="1600" b="1" dirty="0" smtClean="0"/>
              <a:t>家庭生产：</a:t>
            </a:r>
            <a:r>
              <a:rPr lang="zh-CN" altLang="en-US" sz="1600" dirty="0" smtClean="0"/>
              <a:t>农业自给自足，厨师为家人准备的晚餐</a:t>
            </a:r>
            <a:endParaRPr lang="en-US" altLang="zh-CN" sz="1600" dirty="0" smtClean="0"/>
          </a:p>
          <a:p>
            <a:pPr lvl="1"/>
            <a:r>
              <a:rPr lang="zh-CN" altLang="en-US" sz="1600" b="1" dirty="0" smtClean="0"/>
              <a:t>环境质量：</a:t>
            </a:r>
            <a:r>
              <a:rPr lang="zh-CN" altLang="en-US" sz="1600" dirty="0" smtClean="0"/>
              <a:t>空气和水质量</a:t>
            </a:r>
            <a:endParaRPr lang="en-US" altLang="zh-CN" sz="1600" dirty="0" smtClean="0"/>
          </a:p>
          <a:p>
            <a:pPr lvl="1"/>
            <a:r>
              <a:rPr lang="zh-CN" altLang="en-US" sz="1600" b="1" dirty="0" smtClean="0"/>
              <a:t>收入分配：</a:t>
            </a:r>
            <a:r>
              <a:rPr lang="zh-CN" altLang="en-US" sz="1600" dirty="0" smtClean="0"/>
              <a:t>竞争、攀比，炫耀</a:t>
            </a:r>
            <a:endParaRPr lang="zh-CN" altLang="en-US" sz="1600" dirty="0"/>
          </a:p>
        </p:txBody>
      </p:sp>
    </p:spTree>
    <p:extLst>
      <p:ext uri="{BB962C8B-B14F-4D97-AF65-F5344CB8AC3E}">
        <p14:creationId xmlns:p14="http://schemas.microsoft.com/office/powerpoint/2010/main" val="21662011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57200" y="1600200"/>
            <a:ext cx="8034655" cy="4526280"/>
          </a:xfrm>
        </p:spPr>
        <p:txBody>
          <a:bodyPr/>
          <a:lstStyle/>
          <a:p>
            <a:pPr algn="l">
              <a:buClrTx/>
              <a:buSzTx/>
              <a:buFontTx/>
            </a:pPr>
            <a:endParaRPr lang="zh-CN" altLang="en-US" sz="2000" dirty="0"/>
          </a:p>
          <a:p>
            <a:pPr algn="l">
              <a:buClrTx/>
              <a:buSzTx/>
              <a:buFontTx/>
            </a:pPr>
            <a:endParaRPr lang="zh-CN" altLang="en-US" sz="2000" dirty="0"/>
          </a:p>
          <a:p>
            <a:pPr marL="0" indent="0" algn="l">
              <a:buClrTx/>
              <a:buSzTx/>
              <a:buFontTx/>
              <a:buNone/>
            </a:pPr>
            <a:endParaRPr lang="zh-CN" altLang="en-US" sz="2000" dirty="0"/>
          </a:p>
          <a:p>
            <a:pPr algn="l">
              <a:buClrTx/>
              <a:buSzTx/>
              <a:buFontTx/>
            </a:pPr>
            <a:endParaRPr lang="zh-CN" altLang="en-US" sz="2000" dirty="0"/>
          </a:p>
          <a:p>
            <a:pPr marL="0" indent="0" algn="l">
              <a:buClrTx/>
              <a:buSzTx/>
              <a:buNone/>
            </a:pPr>
            <a:r>
              <a:rPr lang="zh-CN" altLang="en-US" sz="2000" dirty="0">
                <a:sym typeface="+mn-ea"/>
              </a:rPr>
              <a:t>  </a:t>
            </a:r>
            <a:endParaRPr lang="zh-CN" altLang="en-US" sz="2000" dirty="0"/>
          </a:p>
        </p:txBody>
      </p:sp>
      <p:sp>
        <p:nvSpPr>
          <p:cNvPr id="2" name="文本框 1"/>
          <p:cNvSpPr txBox="1"/>
          <p:nvPr/>
        </p:nvSpPr>
        <p:spPr>
          <a:xfrm>
            <a:off x="598517" y="1981171"/>
            <a:ext cx="2619375" cy="460375"/>
          </a:xfrm>
          <a:prstGeom prst="rect">
            <a:avLst/>
          </a:prstGeom>
          <a:solidFill>
            <a:srgbClr val="FFCCCC"/>
          </a:solidFill>
        </p:spPr>
        <p:txBody>
          <a:bodyPr wrap="square" rtlCol="0" anchor="t">
            <a:spAutoFit/>
          </a:bodyPr>
          <a:lstStyle/>
          <a:p>
            <a:pPr algn="l"/>
            <a:r>
              <a:rPr lang="en-US" altLang="zh-CN" sz="2400" dirty="0">
                <a:sym typeface="+mn-ea"/>
              </a:rPr>
              <a:t>GDP</a:t>
            </a:r>
            <a:r>
              <a:rPr lang="zh-CN" altLang="en-US" sz="2400" dirty="0" smtClean="0">
                <a:sym typeface="+mn-ea"/>
              </a:rPr>
              <a:t>的支出形式</a:t>
            </a:r>
            <a:endParaRPr lang="zh-CN" altLang="en-US" sz="2400" dirty="0">
              <a:sym typeface="+mn-ea"/>
            </a:endParaRPr>
          </a:p>
        </p:txBody>
      </p:sp>
      <p:sp>
        <p:nvSpPr>
          <p:cNvPr id="3" name="文本框 2"/>
          <p:cNvSpPr txBox="1"/>
          <p:nvPr/>
        </p:nvSpPr>
        <p:spPr>
          <a:xfrm>
            <a:off x="1277964" y="2961943"/>
            <a:ext cx="6224905" cy="1322070"/>
          </a:xfrm>
          <a:prstGeom prst="rect">
            <a:avLst/>
          </a:prstGeom>
          <a:solidFill>
            <a:srgbClr val="F5F8B1"/>
          </a:solidFill>
          <a:ln>
            <a:solidFill>
              <a:schemeClr val="bg1">
                <a:lumMod val="95000"/>
              </a:schemeClr>
            </a:solidFill>
          </a:ln>
        </p:spPr>
        <p:txBody>
          <a:bodyPr wrap="square" rtlCol="0" anchor="t">
            <a:spAutoFit/>
          </a:bodyPr>
          <a:lstStyle/>
          <a:p>
            <a:pPr algn="l">
              <a:buClrTx/>
              <a:buSzTx/>
              <a:buFontTx/>
            </a:pPr>
            <a:r>
              <a:rPr lang="zh-CN" altLang="en-US" sz="2000" dirty="0">
                <a:sym typeface="+mn-ea"/>
              </a:rPr>
              <a:t>GDP（用Y表示）被分为四个组成部分：消费（Y）、投资（I）、政府购买（G）和净出口（NX）:</a:t>
            </a:r>
            <a:endParaRPr lang="zh-CN" altLang="en-US" sz="2000" dirty="0"/>
          </a:p>
          <a:p>
            <a:pPr algn="l">
              <a:buClrTx/>
              <a:buSzTx/>
              <a:buFontTx/>
            </a:pPr>
            <a:endParaRPr lang="zh-CN" altLang="en-US" sz="2000" dirty="0">
              <a:sym typeface="+mn-ea"/>
            </a:endParaRPr>
          </a:p>
          <a:p>
            <a:pPr algn="l">
              <a:buClrTx/>
              <a:buSzTx/>
              <a:buFontTx/>
            </a:pPr>
            <a:r>
              <a:rPr lang="zh-CN" altLang="en-US" sz="2000" dirty="0">
                <a:sym typeface="+mn-ea"/>
              </a:rPr>
              <a:t>                             </a:t>
            </a:r>
          </a:p>
        </p:txBody>
      </p:sp>
      <p:sp>
        <p:nvSpPr>
          <p:cNvPr id="6" name="文本框 5"/>
          <p:cNvSpPr txBox="1"/>
          <p:nvPr/>
        </p:nvSpPr>
        <p:spPr>
          <a:xfrm>
            <a:off x="3120417" y="4835150"/>
            <a:ext cx="2540000" cy="460375"/>
          </a:xfrm>
          <a:prstGeom prst="rect">
            <a:avLst/>
          </a:prstGeom>
          <a:solidFill>
            <a:srgbClr val="D7E1C1"/>
          </a:solidFill>
        </p:spPr>
        <p:txBody>
          <a:bodyPr wrap="square" rtlCol="0" anchor="t">
            <a:spAutoFit/>
          </a:bodyPr>
          <a:lstStyle/>
          <a:p>
            <a:pPr algn="l">
              <a:buClrTx/>
              <a:buSzTx/>
              <a:buFontTx/>
            </a:pPr>
            <a:r>
              <a:rPr lang="zh-CN" altLang="en-US" sz="2400">
                <a:sym typeface="+mn-ea"/>
              </a:rPr>
              <a:t>Y=C+I+G+NX</a:t>
            </a:r>
            <a:endParaRPr lang="zh-CN" altLang="en-US"/>
          </a:p>
        </p:txBody>
      </p:sp>
      <p:sp>
        <p:nvSpPr>
          <p:cNvPr id="8" name="文本框 7"/>
          <p:cNvSpPr txBox="1"/>
          <p:nvPr/>
        </p:nvSpPr>
        <p:spPr>
          <a:xfrm>
            <a:off x="598517" y="739833"/>
            <a:ext cx="6425738" cy="830997"/>
          </a:xfrm>
          <a:prstGeom prst="rect">
            <a:avLst/>
          </a:prstGeom>
          <a:noFill/>
        </p:spPr>
        <p:txBody>
          <a:bodyPr wrap="square" rtlCol="0">
            <a:spAutoFit/>
          </a:bodyPr>
          <a:lstStyle/>
          <a:p>
            <a:r>
              <a:rPr lang="zh-CN" altLang="en-US" sz="1600" dirty="0" smtClean="0"/>
              <a:t>经济中的支出有多种形式，张三可能去汉堡王；刘强东可能到安徽建一个</a:t>
            </a:r>
            <a:r>
              <a:rPr lang="en-US" altLang="zh-CN" sz="1600" dirty="0" smtClean="0"/>
              <a:t>JD</a:t>
            </a:r>
            <a:r>
              <a:rPr lang="zh-CN" altLang="en-US" sz="1600" dirty="0" smtClean="0"/>
              <a:t>客服中心；海军可能呢购买一艘潜艇，东方航空可能购买一家飞机</a:t>
            </a:r>
            <a:r>
              <a:rPr lang="en-US" altLang="zh-CN" sz="1600" dirty="0" smtClean="0"/>
              <a:t>……</a:t>
            </a:r>
            <a:endParaRPr lang="zh-CN" altLang="en-US" sz="1600"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57200" y="1600200"/>
            <a:ext cx="8034655" cy="4526280"/>
          </a:xfrm>
        </p:spPr>
        <p:txBody>
          <a:bodyPr/>
          <a:lstStyle/>
          <a:p>
            <a:pPr algn="l">
              <a:buClrTx/>
              <a:buSzTx/>
              <a:buFontTx/>
            </a:pPr>
            <a:r>
              <a:rPr lang="zh-CN" altLang="en-US" sz="2800" dirty="0" smtClean="0">
                <a:solidFill>
                  <a:srgbClr val="FF0000"/>
                </a:solidFill>
                <a:sym typeface="+mn-ea"/>
              </a:rPr>
              <a:t>定义</a:t>
            </a:r>
            <a:r>
              <a:rPr lang="zh-CN" altLang="en-US" sz="2800" dirty="0">
                <a:solidFill>
                  <a:srgbClr val="FF0000"/>
                </a:solidFill>
                <a:sym typeface="+mn-ea"/>
              </a:rPr>
              <a:t>：</a:t>
            </a:r>
            <a:r>
              <a:rPr lang="zh-CN" altLang="en-US" sz="2800" dirty="0">
                <a:sym typeface="+mn-ea"/>
              </a:rPr>
              <a:t>家庭购买新住房之外用于物品与劳务的支出</a:t>
            </a:r>
            <a:r>
              <a:rPr lang="zh-CN" altLang="en-US" sz="2800" dirty="0" smtClean="0">
                <a:sym typeface="+mn-ea"/>
              </a:rPr>
              <a:t>。</a:t>
            </a:r>
            <a:endParaRPr lang="en-US" altLang="zh-CN" sz="2800" dirty="0" smtClean="0">
              <a:sym typeface="+mn-ea"/>
            </a:endParaRPr>
          </a:p>
          <a:p>
            <a:pPr algn="l">
              <a:buClrTx/>
              <a:buSzTx/>
              <a:buFontTx/>
            </a:pPr>
            <a:endParaRPr lang="zh-CN" altLang="en-US" sz="2800" dirty="0"/>
          </a:p>
          <a:p>
            <a:pPr algn="l">
              <a:buClrTx/>
              <a:buSzTx/>
              <a:buFontTx/>
            </a:pPr>
            <a:r>
              <a:rPr lang="zh-CN" altLang="en-US" sz="2800" dirty="0">
                <a:sym typeface="+mn-ea"/>
              </a:rPr>
              <a:t>“物品”包括家庭购买的汽车与家电等耐用品，以及食品和衣服等非耐用品。“劳务”包括理发、医疗、教育这类无形的东西。</a:t>
            </a:r>
            <a:endParaRPr lang="zh-CN" altLang="en-US" sz="2800" dirty="0"/>
          </a:p>
        </p:txBody>
      </p:sp>
      <p:sp>
        <p:nvSpPr>
          <p:cNvPr id="2" name="文本框 1"/>
          <p:cNvSpPr txBox="1"/>
          <p:nvPr/>
        </p:nvSpPr>
        <p:spPr>
          <a:xfrm>
            <a:off x="457200" y="876878"/>
            <a:ext cx="3050771" cy="461665"/>
          </a:xfrm>
          <a:prstGeom prst="rect">
            <a:avLst/>
          </a:prstGeom>
          <a:solidFill>
            <a:srgbClr val="FFCCCC"/>
          </a:solidFill>
        </p:spPr>
        <p:txBody>
          <a:bodyPr wrap="square" rtlCol="0" anchor="t">
            <a:spAutoFit/>
          </a:bodyPr>
          <a:lstStyle/>
          <a:p>
            <a:pPr algn="l"/>
            <a:r>
              <a:rPr lang="en-US" altLang="zh-CN" sz="2400" dirty="0">
                <a:sym typeface="+mn-ea"/>
              </a:rPr>
              <a:t>GDP</a:t>
            </a:r>
            <a:r>
              <a:rPr lang="zh-CN" altLang="en-US" sz="2400" dirty="0">
                <a:sym typeface="+mn-ea"/>
              </a:rPr>
              <a:t>的</a:t>
            </a:r>
            <a:r>
              <a:rPr lang="zh-CN" altLang="en-US" sz="2400" dirty="0" smtClean="0">
                <a:sym typeface="+mn-ea"/>
              </a:rPr>
              <a:t>构成：消费</a:t>
            </a:r>
            <a:endParaRPr lang="zh-CN" altLang="en-US" sz="2400" dirty="0">
              <a:sym typeface="+mn-ea"/>
            </a:endParaRPr>
          </a:p>
        </p:txBody>
      </p:sp>
      <p:pic>
        <p:nvPicPr>
          <p:cNvPr id="3" name="图片 2"/>
          <p:cNvPicPr>
            <a:picLocks noChangeAspect="1"/>
          </p:cNvPicPr>
          <p:nvPr/>
        </p:nvPicPr>
        <p:blipFill>
          <a:blip r:embed="rId2"/>
          <a:stretch>
            <a:fillRect/>
          </a:stretch>
        </p:blipFill>
        <p:spPr>
          <a:xfrm>
            <a:off x="4678794" y="4824684"/>
            <a:ext cx="4082821" cy="1563453"/>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57200" y="1600200"/>
            <a:ext cx="8049260" cy="4526280"/>
          </a:xfrm>
        </p:spPr>
        <p:txBody>
          <a:bodyPr/>
          <a:lstStyle/>
          <a:p>
            <a:pPr algn="just">
              <a:buClrTx/>
              <a:buSzTx/>
              <a:buFontTx/>
            </a:pPr>
            <a:endParaRPr lang="en-US" altLang="zh-CN" sz="2800" dirty="0" smtClean="0">
              <a:solidFill>
                <a:srgbClr val="FF0000"/>
              </a:solidFill>
              <a:sym typeface="+mn-ea"/>
            </a:endParaRPr>
          </a:p>
          <a:p>
            <a:pPr algn="just">
              <a:buClrTx/>
              <a:buSzTx/>
              <a:buFontTx/>
            </a:pPr>
            <a:r>
              <a:rPr lang="zh-CN" altLang="en-US" sz="2800" dirty="0" smtClean="0">
                <a:solidFill>
                  <a:srgbClr val="FF0000"/>
                </a:solidFill>
                <a:sym typeface="+mn-ea"/>
              </a:rPr>
              <a:t>定义</a:t>
            </a:r>
            <a:r>
              <a:rPr lang="zh-CN" altLang="en-US" sz="2800" dirty="0">
                <a:solidFill>
                  <a:srgbClr val="FF0000"/>
                </a:solidFill>
                <a:sym typeface="+mn-ea"/>
              </a:rPr>
              <a:t>： </a:t>
            </a:r>
            <a:r>
              <a:rPr lang="zh-CN" altLang="en-US" sz="2800" dirty="0">
                <a:sym typeface="+mn-ea"/>
              </a:rPr>
              <a:t>投资是于未来生产更多物品和劳务的物品的购买</a:t>
            </a:r>
            <a:r>
              <a:rPr lang="zh-CN" altLang="en-US" sz="2800" dirty="0" smtClean="0">
                <a:sym typeface="+mn-ea"/>
              </a:rPr>
              <a:t>。</a:t>
            </a:r>
            <a:endParaRPr lang="en-US" altLang="zh-CN" sz="2800" dirty="0" smtClean="0">
              <a:sym typeface="+mn-ea"/>
            </a:endParaRPr>
          </a:p>
          <a:p>
            <a:pPr algn="just">
              <a:buClrTx/>
              <a:buSzTx/>
              <a:buFontTx/>
            </a:pPr>
            <a:endParaRPr lang="zh-CN" altLang="en-US" sz="2800" dirty="0">
              <a:sym typeface="+mn-ea"/>
            </a:endParaRPr>
          </a:p>
          <a:p>
            <a:pPr algn="just">
              <a:buClrTx/>
              <a:buSzTx/>
              <a:buFontTx/>
            </a:pPr>
            <a:r>
              <a:rPr lang="zh-CN" altLang="en-US" sz="2800" dirty="0">
                <a:sym typeface="+mn-ea"/>
              </a:rPr>
              <a:t>它是资本设备、存货和建筑物购买的总和。建筑物投资包括新住房支出。按习惯，新住房购买是划入投资而不是划入消费的一种家庭支出形式。</a:t>
            </a:r>
            <a:endParaRPr lang="zh-CN" altLang="en-US" sz="2800" dirty="0"/>
          </a:p>
          <a:p>
            <a:pPr algn="l">
              <a:buClrTx/>
              <a:buSzTx/>
              <a:buFontTx/>
            </a:pPr>
            <a:endParaRPr lang="zh-CN" altLang="en-US" sz="2000" dirty="0"/>
          </a:p>
        </p:txBody>
      </p:sp>
      <p:sp>
        <p:nvSpPr>
          <p:cNvPr id="8" name="文本框 7"/>
          <p:cNvSpPr txBox="1"/>
          <p:nvPr/>
        </p:nvSpPr>
        <p:spPr>
          <a:xfrm>
            <a:off x="457200" y="1018194"/>
            <a:ext cx="3050771" cy="461665"/>
          </a:xfrm>
          <a:prstGeom prst="rect">
            <a:avLst/>
          </a:prstGeom>
          <a:solidFill>
            <a:srgbClr val="FFCCCC"/>
          </a:solidFill>
        </p:spPr>
        <p:txBody>
          <a:bodyPr wrap="square" rtlCol="0" anchor="t">
            <a:spAutoFit/>
          </a:bodyPr>
          <a:lstStyle/>
          <a:p>
            <a:pPr algn="l"/>
            <a:r>
              <a:rPr lang="en-US" altLang="zh-CN" sz="2400" dirty="0">
                <a:sym typeface="+mn-ea"/>
              </a:rPr>
              <a:t>GDP</a:t>
            </a:r>
            <a:r>
              <a:rPr lang="zh-CN" altLang="en-US" sz="2400" dirty="0">
                <a:sym typeface="+mn-ea"/>
              </a:rPr>
              <a:t>的</a:t>
            </a:r>
            <a:r>
              <a:rPr lang="zh-CN" altLang="en-US" sz="2400" dirty="0" smtClean="0">
                <a:sym typeface="+mn-ea"/>
              </a:rPr>
              <a:t>构成：投资</a:t>
            </a:r>
            <a:endParaRPr lang="zh-CN" altLang="en-US" sz="2400" dirty="0">
              <a:sym typeface="+mn-ea"/>
            </a:endParaRPr>
          </a:p>
        </p:txBody>
      </p:sp>
      <p:pic>
        <p:nvPicPr>
          <p:cNvPr id="2" name="图片 1"/>
          <p:cNvPicPr>
            <a:picLocks noChangeAspect="1"/>
          </p:cNvPicPr>
          <p:nvPr/>
        </p:nvPicPr>
        <p:blipFill>
          <a:blip r:embed="rId2"/>
          <a:stretch>
            <a:fillRect/>
          </a:stretch>
        </p:blipFill>
        <p:spPr>
          <a:xfrm>
            <a:off x="6172200" y="4897994"/>
            <a:ext cx="2028116" cy="1348827"/>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57200" y="1600200"/>
            <a:ext cx="8145780" cy="4526280"/>
          </a:xfrm>
        </p:spPr>
        <p:txBody>
          <a:bodyPr/>
          <a:lstStyle/>
          <a:p>
            <a:pPr algn="l">
              <a:buClrTx/>
              <a:buSzTx/>
              <a:buFontTx/>
            </a:pPr>
            <a:endParaRPr lang="zh-CN" altLang="en-US" sz="2000" dirty="0"/>
          </a:p>
          <a:p>
            <a:pPr algn="just">
              <a:buClrTx/>
              <a:buSzTx/>
              <a:buFontTx/>
            </a:pPr>
            <a:r>
              <a:rPr lang="zh-CN" altLang="en-US" sz="2400" dirty="0" smtClean="0">
                <a:solidFill>
                  <a:srgbClr val="FF0000"/>
                </a:solidFill>
                <a:sym typeface="+mn-ea"/>
              </a:rPr>
              <a:t>定义</a:t>
            </a:r>
            <a:r>
              <a:rPr lang="zh-CN" altLang="en-US" sz="2400" dirty="0">
                <a:solidFill>
                  <a:srgbClr val="FF0000"/>
                </a:solidFill>
                <a:sym typeface="+mn-ea"/>
              </a:rPr>
              <a:t>： </a:t>
            </a:r>
            <a:r>
              <a:rPr lang="zh-CN" altLang="en-US" sz="2400" dirty="0">
                <a:sym typeface="+mn-ea"/>
              </a:rPr>
              <a:t>包括</a:t>
            </a:r>
            <a:r>
              <a:rPr lang="zh-CN" altLang="en-US" sz="2400" dirty="0" smtClean="0">
                <a:sym typeface="+mn-ea"/>
              </a:rPr>
              <a:t>地方和中央政府</a:t>
            </a:r>
            <a:r>
              <a:rPr lang="zh-CN" altLang="en-US" sz="2400" dirty="0">
                <a:sym typeface="+mn-ea"/>
              </a:rPr>
              <a:t>用于物品与劳务的支出。</a:t>
            </a:r>
            <a:endParaRPr lang="zh-CN" altLang="en-US" sz="2400" dirty="0"/>
          </a:p>
          <a:p>
            <a:pPr lvl="1" algn="just"/>
            <a:r>
              <a:rPr lang="zh-CN" altLang="en-US" sz="1600" dirty="0" smtClean="0">
                <a:sym typeface="+mn-ea"/>
              </a:rPr>
              <a:t>当</a:t>
            </a:r>
            <a:r>
              <a:rPr lang="zh-CN" altLang="en-US" sz="1600" dirty="0">
                <a:sym typeface="+mn-ea"/>
              </a:rPr>
              <a:t>政府为一位陆军将军或中小学教师支付薪水时，这份薪水是政府购买的</a:t>
            </a:r>
            <a:r>
              <a:rPr lang="zh-CN" altLang="en-US" sz="1600" dirty="0" smtClean="0">
                <a:sym typeface="+mn-ea"/>
              </a:rPr>
              <a:t>一部分</a:t>
            </a:r>
            <a:endParaRPr lang="en-US" altLang="zh-CN" sz="1600" dirty="0" smtClean="0">
              <a:sym typeface="+mn-ea"/>
            </a:endParaRPr>
          </a:p>
          <a:p>
            <a:pPr algn="just">
              <a:buClrTx/>
              <a:buSzTx/>
              <a:buFontTx/>
            </a:pPr>
            <a:endParaRPr lang="en-US" altLang="zh-CN" sz="2000" dirty="0" smtClean="0">
              <a:sym typeface="+mn-ea"/>
            </a:endParaRPr>
          </a:p>
          <a:p>
            <a:pPr algn="just">
              <a:buClrTx/>
              <a:buSzTx/>
              <a:buFontTx/>
            </a:pPr>
            <a:r>
              <a:rPr lang="zh-CN" altLang="en-US" sz="2000" dirty="0" smtClean="0">
                <a:solidFill>
                  <a:srgbClr val="FF0000"/>
                </a:solidFill>
                <a:sym typeface="+mn-ea"/>
              </a:rPr>
              <a:t>转移支付：</a:t>
            </a:r>
            <a:r>
              <a:rPr lang="zh-CN" altLang="en-US" sz="2000" dirty="0" smtClean="0">
                <a:sym typeface="+mn-ea"/>
              </a:rPr>
              <a:t>当</a:t>
            </a:r>
            <a:r>
              <a:rPr lang="zh-CN" altLang="en-US" sz="2000" dirty="0">
                <a:sym typeface="+mn-ea"/>
              </a:rPr>
              <a:t>政府向一个老年人支付社会保障补助或者向刚刚被解雇的工人支付失业保险补助时，这些政府支出则被称为转移支付，因为它们并不用于交换现期的生产的物品与劳务</a:t>
            </a:r>
            <a:r>
              <a:rPr lang="zh-CN" altLang="en-US" sz="2000" dirty="0" smtClean="0">
                <a:sym typeface="+mn-ea"/>
              </a:rPr>
              <a:t>。</a:t>
            </a:r>
            <a:endParaRPr lang="en-US" altLang="zh-CN" sz="2000" dirty="0" smtClean="0">
              <a:sym typeface="+mn-ea"/>
            </a:endParaRPr>
          </a:p>
          <a:p>
            <a:pPr lvl="1" algn="just"/>
            <a:r>
              <a:rPr lang="zh-CN" altLang="en-US" sz="1600" dirty="0" smtClean="0">
                <a:sym typeface="+mn-ea"/>
              </a:rPr>
              <a:t>转移</a:t>
            </a:r>
            <a:r>
              <a:rPr lang="zh-CN" altLang="en-US" sz="1600" dirty="0">
                <a:sym typeface="+mn-ea"/>
              </a:rPr>
              <a:t>支付改变</a:t>
            </a:r>
            <a:r>
              <a:rPr lang="zh-CN" altLang="en-US" sz="1600" dirty="0" smtClean="0">
                <a:sym typeface="+mn-ea"/>
              </a:rPr>
              <a:t>了不同家庭的收入</a:t>
            </a:r>
            <a:r>
              <a:rPr lang="zh-CN" altLang="en-US" sz="1600" dirty="0">
                <a:sym typeface="+mn-ea"/>
              </a:rPr>
              <a:t>，但并没有反映经济的生产。由于GDP要衡量来自物品与劳务生产的收入和用于这些物品与劳务生产的支出，所以转移支付不计入政府购买。</a:t>
            </a:r>
            <a:endParaRPr lang="zh-CN" altLang="en-US" sz="1600" dirty="0"/>
          </a:p>
          <a:p>
            <a:pPr algn="l">
              <a:buClrTx/>
              <a:buSzTx/>
              <a:buFontTx/>
            </a:pPr>
            <a:endParaRPr lang="zh-CN" altLang="en-US" sz="2000" dirty="0"/>
          </a:p>
        </p:txBody>
      </p:sp>
      <p:sp>
        <p:nvSpPr>
          <p:cNvPr id="6" name="文本框 5"/>
          <p:cNvSpPr txBox="1"/>
          <p:nvPr/>
        </p:nvSpPr>
        <p:spPr>
          <a:xfrm>
            <a:off x="523701" y="1026507"/>
            <a:ext cx="3325091" cy="461665"/>
          </a:xfrm>
          <a:prstGeom prst="rect">
            <a:avLst/>
          </a:prstGeom>
          <a:solidFill>
            <a:srgbClr val="FFCCCC"/>
          </a:solidFill>
        </p:spPr>
        <p:txBody>
          <a:bodyPr wrap="square" rtlCol="0" anchor="t">
            <a:spAutoFit/>
          </a:bodyPr>
          <a:lstStyle/>
          <a:p>
            <a:pPr algn="l"/>
            <a:r>
              <a:rPr lang="en-US" altLang="zh-CN" sz="2400" dirty="0">
                <a:sym typeface="+mn-ea"/>
              </a:rPr>
              <a:t>GDP</a:t>
            </a:r>
            <a:r>
              <a:rPr lang="zh-CN" altLang="en-US" sz="2400" dirty="0">
                <a:sym typeface="+mn-ea"/>
              </a:rPr>
              <a:t>的</a:t>
            </a:r>
            <a:r>
              <a:rPr lang="zh-CN" altLang="en-US" sz="2400" dirty="0" smtClean="0">
                <a:sym typeface="+mn-ea"/>
              </a:rPr>
              <a:t>构成：政府购买</a:t>
            </a:r>
            <a:endParaRPr lang="zh-CN" altLang="en-US" sz="2400" dirty="0">
              <a:sym typeface="+mn-ea"/>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57200" y="1600200"/>
            <a:ext cx="8381365" cy="4526280"/>
          </a:xfrm>
        </p:spPr>
        <p:txBody>
          <a:bodyPr/>
          <a:lstStyle/>
          <a:p>
            <a:pPr algn="l">
              <a:buClrTx/>
              <a:buSzTx/>
              <a:buFontTx/>
            </a:pPr>
            <a:endParaRPr lang="zh-CN" altLang="en-US" sz="2000" dirty="0"/>
          </a:p>
          <a:p>
            <a:pPr algn="just">
              <a:buClrTx/>
              <a:buSzTx/>
              <a:buFontTx/>
            </a:pPr>
            <a:r>
              <a:rPr lang="zh-CN" altLang="en-US" sz="2400" dirty="0" smtClean="0">
                <a:solidFill>
                  <a:srgbClr val="FF0000"/>
                </a:solidFill>
                <a:sym typeface="+mn-ea"/>
              </a:rPr>
              <a:t>定义</a:t>
            </a:r>
            <a:r>
              <a:rPr lang="zh-CN" altLang="en-US" sz="2400" dirty="0">
                <a:solidFill>
                  <a:srgbClr val="FF0000"/>
                </a:solidFill>
                <a:sym typeface="+mn-ea"/>
              </a:rPr>
              <a:t>： </a:t>
            </a:r>
            <a:r>
              <a:rPr lang="zh-CN" altLang="en-US" sz="2400" dirty="0">
                <a:sym typeface="+mn-ea"/>
              </a:rPr>
              <a:t>外国人对国内生产的物品的支出（出口）减国内居民对外国物品的支出（进口）</a:t>
            </a:r>
            <a:r>
              <a:rPr lang="zh-CN" altLang="en-US" sz="2400" dirty="0" smtClean="0">
                <a:sym typeface="+mn-ea"/>
              </a:rPr>
              <a:t>。</a:t>
            </a:r>
            <a:endParaRPr lang="en-US" altLang="zh-CN" sz="2400" dirty="0" smtClean="0">
              <a:sym typeface="+mn-ea"/>
            </a:endParaRPr>
          </a:p>
          <a:p>
            <a:pPr algn="just">
              <a:buClrTx/>
              <a:buSzTx/>
              <a:buFontTx/>
            </a:pPr>
            <a:endParaRPr lang="zh-CN" altLang="en-US" sz="2000" dirty="0">
              <a:sym typeface="+mn-ea"/>
            </a:endParaRPr>
          </a:p>
          <a:p>
            <a:pPr algn="just">
              <a:buClrTx/>
              <a:buSzTx/>
              <a:buFontTx/>
            </a:pPr>
            <a:r>
              <a:rPr lang="zh-CN" altLang="en-US" sz="2400" dirty="0">
                <a:sym typeface="+mn-ea"/>
              </a:rPr>
              <a:t>“净出口”中的“净”指从出口中减去进口这一事实。之所以要减去进口，是因为GDP的其他组成部分包括进口的物品与劳务</a:t>
            </a:r>
            <a:r>
              <a:rPr lang="zh-CN" altLang="en-US" sz="2400" dirty="0" smtClean="0">
                <a:sym typeface="+mn-ea"/>
              </a:rPr>
              <a:t>。</a:t>
            </a:r>
            <a:endParaRPr lang="zh-CN" altLang="en-US" sz="2400" dirty="0"/>
          </a:p>
        </p:txBody>
      </p:sp>
      <p:sp>
        <p:nvSpPr>
          <p:cNvPr id="2" name="文本框 1"/>
          <p:cNvSpPr txBox="1"/>
          <p:nvPr/>
        </p:nvSpPr>
        <p:spPr>
          <a:xfrm>
            <a:off x="457200" y="1014037"/>
            <a:ext cx="3050771" cy="461665"/>
          </a:xfrm>
          <a:prstGeom prst="rect">
            <a:avLst/>
          </a:prstGeom>
          <a:solidFill>
            <a:srgbClr val="FFCCCC"/>
          </a:solidFill>
        </p:spPr>
        <p:txBody>
          <a:bodyPr wrap="square" rtlCol="0" anchor="t">
            <a:spAutoFit/>
          </a:bodyPr>
          <a:lstStyle/>
          <a:p>
            <a:pPr algn="l"/>
            <a:r>
              <a:rPr lang="en-US" altLang="zh-CN" sz="2400" dirty="0">
                <a:sym typeface="+mn-ea"/>
              </a:rPr>
              <a:t>GDP</a:t>
            </a:r>
            <a:r>
              <a:rPr lang="zh-CN" altLang="en-US" sz="2400" dirty="0">
                <a:sym typeface="+mn-ea"/>
              </a:rPr>
              <a:t>的</a:t>
            </a:r>
            <a:r>
              <a:rPr lang="zh-CN" altLang="en-US" sz="2400" dirty="0" smtClean="0">
                <a:sym typeface="+mn-ea"/>
              </a:rPr>
              <a:t>构成：净出口</a:t>
            </a:r>
            <a:endParaRPr lang="zh-CN" altLang="en-US" sz="2400" dirty="0">
              <a:sym typeface="+mn-ea"/>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565265" y="1654232"/>
            <a:ext cx="7539644" cy="4122796"/>
          </a:xfrm>
        </p:spPr>
        <p:txBody>
          <a:bodyPr vert="horz"/>
          <a:lstStyle/>
          <a:p>
            <a:pPr marL="0" indent="0">
              <a:buNone/>
            </a:pPr>
            <a:r>
              <a:rPr lang="zh-CN" altLang="en-US" sz="2800" dirty="0">
                <a:solidFill>
                  <a:srgbClr val="002060"/>
                </a:solidFill>
              </a:rPr>
              <a:t>一、通过</a:t>
            </a:r>
            <a:r>
              <a:rPr lang="en-US" altLang="zh-CN" sz="2800" dirty="0">
                <a:solidFill>
                  <a:srgbClr val="002060"/>
                </a:solidFill>
              </a:rPr>
              <a:t>GDP</a:t>
            </a:r>
            <a:r>
              <a:rPr lang="zh-CN" altLang="en-US" sz="2800" dirty="0">
                <a:solidFill>
                  <a:srgbClr val="002060"/>
                </a:solidFill>
              </a:rPr>
              <a:t>认识宏观经济学</a:t>
            </a:r>
            <a:endParaRPr lang="en-US" altLang="zh-CN" sz="2800" dirty="0">
              <a:solidFill>
                <a:srgbClr val="002060"/>
              </a:solidFill>
            </a:endParaRPr>
          </a:p>
          <a:p>
            <a:pPr marL="0" indent="0">
              <a:buNone/>
            </a:pPr>
            <a:endParaRPr lang="en-US" altLang="zh-CN" sz="2800" dirty="0">
              <a:solidFill>
                <a:srgbClr val="FF0000"/>
              </a:solidFill>
            </a:endParaRPr>
          </a:p>
          <a:p>
            <a:pPr marL="0" lvl="0" indent="0">
              <a:buNone/>
            </a:pPr>
            <a:r>
              <a:rPr lang="zh-CN" altLang="en-US" sz="2800" dirty="0">
                <a:solidFill>
                  <a:srgbClr val="002060"/>
                </a:solidFill>
              </a:rPr>
              <a:t>二、</a:t>
            </a:r>
            <a:r>
              <a:rPr lang="zh-CN" altLang="zh-CN" sz="2800" dirty="0">
                <a:solidFill>
                  <a:srgbClr val="002060"/>
                </a:solidFill>
              </a:rPr>
              <a:t>除了</a:t>
            </a:r>
            <a:r>
              <a:rPr lang="en-US" altLang="zh-CN" sz="2800" dirty="0">
                <a:solidFill>
                  <a:srgbClr val="002060"/>
                </a:solidFill>
              </a:rPr>
              <a:t>GDP</a:t>
            </a:r>
            <a:r>
              <a:rPr lang="zh-CN" altLang="zh-CN" sz="2800" dirty="0">
                <a:solidFill>
                  <a:srgbClr val="002060"/>
                </a:solidFill>
              </a:rPr>
              <a:t>以外，宏观经济学还有哪些重要的研究问题</a:t>
            </a:r>
            <a:r>
              <a:rPr lang="zh-CN" altLang="en-US" sz="2800" dirty="0">
                <a:solidFill>
                  <a:srgbClr val="002060"/>
                </a:solidFill>
              </a:rPr>
              <a:t>？</a:t>
            </a:r>
            <a:endParaRPr lang="en-US" altLang="zh-CN" sz="2800" dirty="0">
              <a:solidFill>
                <a:srgbClr val="002060"/>
              </a:solidFill>
            </a:endParaRPr>
          </a:p>
          <a:p>
            <a:pPr marL="0" lvl="0" indent="0">
              <a:buNone/>
            </a:pPr>
            <a:endParaRPr lang="en-US" altLang="zh-CN" sz="2800" dirty="0">
              <a:solidFill>
                <a:srgbClr val="FF0000"/>
              </a:solidFill>
            </a:endParaRPr>
          </a:p>
          <a:p>
            <a:pPr marL="0" indent="0">
              <a:buNone/>
            </a:pPr>
            <a:r>
              <a:rPr lang="zh-CN" altLang="en-US" sz="2800" dirty="0">
                <a:solidFill>
                  <a:srgbClr val="002060"/>
                </a:solidFill>
              </a:rPr>
              <a:t>三、</a:t>
            </a:r>
            <a:r>
              <a:rPr lang="zh-CN" altLang="zh-CN" sz="2800" dirty="0">
                <a:solidFill>
                  <a:srgbClr val="002060"/>
                </a:solidFill>
              </a:rPr>
              <a:t>宏观经济</a:t>
            </a:r>
            <a:r>
              <a:rPr lang="zh-CN" altLang="en-US" sz="2800" dirty="0">
                <a:solidFill>
                  <a:srgbClr val="002060"/>
                </a:solidFill>
              </a:rPr>
              <a:t>为什么会波动？</a:t>
            </a:r>
            <a:endParaRPr lang="zh-CN" altLang="zh-CN" sz="2800" dirty="0">
              <a:solidFill>
                <a:srgbClr val="002060"/>
              </a:solidFill>
            </a:endParaRPr>
          </a:p>
          <a:p>
            <a:endParaRPr lang="zh-CN" altLang="en-US" dirty="0"/>
          </a:p>
        </p:txBody>
      </p:sp>
      <p:sp>
        <p:nvSpPr>
          <p:cNvPr id="4" name="灯片编号占位符 3"/>
          <p:cNvSpPr>
            <a:spLocks noGrp="1"/>
          </p:cNvSpPr>
          <p:nvPr>
            <p:ph type="sldNum" sz="quarter" idx="12"/>
          </p:nvPr>
        </p:nvSpPr>
        <p:spPr/>
        <p:txBody>
          <a:bodyPr/>
          <a:lstStyle/>
          <a:p>
            <a:pPr>
              <a:defRPr/>
            </a:pPr>
            <a:fld id="{208BF481-7673-4ACA-85A1-10D4B50F1FB9}" type="slidenum">
              <a:rPr lang="zh-CN" altLang="en-US" smtClean="0"/>
              <a:t>2</a:t>
            </a:fld>
            <a:endParaRPr lang="en-US" altLang="zh-CN"/>
          </a:p>
        </p:txBody>
      </p:sp>
      <p:sp>
        <p:nvSpPr>
          <p:cNvPr id="5" name="矩形 4"/>
          <p:cNvSpPr/>
          <p:nvPr/>
        </p:nvSpPr>
        <p:spPr>
          <a:xfrm>
            <a:off x="2587312" y="718878"/>
            <a:ext cx="2930525" cy="565604"/>
          </a:xfrm>
          <a:prstGeom prst="rect">
            <a:avLst/>
          </a:prstGeom>
          <a:noFill/>
        </p:spPr>
        <p:txBody>
          <a:bodyPr>
            <a:spAutoFit/>
          </a:bodyPr>
          <a:lstStyle/>
          <a:p>
            <a:pPr algn="ctr" defTabSz="914378" eaLnBrk="1" fontAlgn="auto" hangingPunct="1">
              <a:lnSpc>
                <a:spcPct val="120000"/>
              </a:lnSpc>
              <a:spcBef>
                <a:spcPts val="0"/>
              </a:spcBef>
              <a:spcAft>
                <a:spcPts val="0"/>
              </a:spcAft>
              <a:defRPr/>
            </a:pPr>
            <a:r>
              <a:rPr lang="zh-CN" altLang="en-US" sz="2800" b="1" kern="0" spc="300" dirty="0">
                <a:solidFill>
                  <a:srgbClr val="FF0000"/>
                </a:solidFill>
                <a:latin typeface="微软雅黑" panose="020B0503020204020204" pitchFamily="34" charset="-122"/>
                <a:ea typeface="微软雅黑" panose="020B0503020204020204" pitchFamily="34" charset="-122"/>
                <a:cs typeface="+mn-ea"/>
              </a:rPr>
              <a:t>本讲内容</a:t>
            </a:r>
          </a:p>
        </p:txBody>
      </p:sp>
      <p:sp>
        <p:nvSpPr>
          <p:cNvPr id="6" name="等腰三角形 5"/>
          <p:cNvSpPr/>
          <p:nvPr/>
        </p:nvSpPr>
        <p:spPr>
          <a:xfrm>
            <a:off x="6792336" y="2466975"/>
            <a:ext cx="2268538" cy="4391025"/>
          </a:xfrm>
          <a:prstGeom prst="triangle">
            <a:avLst>
              <a:gd name="adj" fmla="val 100000"/>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378" eaLnBrk="1" fontAlgn="auto" hangingPunct="1">
              <a:defRPr/>
            </a:pPr>
            <a:endParaRPr lang="zh-CN" altLang="en-US" sz="1800" noProof="1">
              <a:solidFill>
                <a:prstClr val="white"/>
              </a:solidFill>
            </a:endParaRPr>
          </a:p>
        </p:txBody>
      </p:sp>
      <p:pic>
        <p:nvPicPr>
          <p:cNvPr id="7" name="图片 22"/>
          <p:cNvPicPr>
            <a:picLocks noChangeAspect="1"/>
          </p:cNvPicPr>
          <p:nvPr/>
        </p:nvPicPr>
        <p:blipFill>
          <a:blip r:embed="rId2"/>
          <a:stretch>
            <a:fillRect/>
          </a:stretch>
        </p:blipFill>
        <p:spPr>
          <a:xfrm>
            <a:off x="7516236" y="5179926"/>
            <a:ext cx="1409700" cy="1409700"/>
          </a:xfrm>
          <a:prstGeom prst="rect">
            <a:avLst/>
          </a:prstGeom>
          <a:noFill/>
          <a:ln w="9525">
            <a:noFill/>
          </a:ln>
        </p:spPr>
      </p:pic>
      <p:cxnSp>
        <p:nvCxnSpPr>
          <p:cNvPr id="9" name="直接连接符 8"/>
          <p:cNvCxnSpPr/>
          <p:nvPr/>
        </p:nvCxnSpPr>
        <p:spPr>
          <a:xfrm flipV="1">
            <a:off x="565265" y="1321724"/>
            <a:ext cx="7747462" cy="24938"/>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57200" y="2040775"/>
            <a:ext cx="8229600" cy="4525963"/>
          </a:xfrm>
        </p:spPr>
        <p:txBody>
          <a:bodyPr/>
          <a:lstStyle/>
          <a:p>
            <a:r>
              <a:rPr lang="zh-CN" altLang="zh-CN" b="1" dirty="0"/>
              <a:t>经济</a:t>
            </a:r>
            <a:r>
              <a:rPr lang="zh-CN" altLang="zh-CN" b="1" dirty="0" smtClean="0"/>
              <a:t>增长</a:t>
            </a:r>
            <a:endParaRPr lang="en-US" altLang="zh-CN" b="1" dirty="0" smtClean="0"/>
          </a:p>
          <a:p>
            <a:r>
              <a:rPr lang="zh-CN" altLang="en-US" sz="2000" dirty="0" smtClean="0"/>
              <a:t>一</a:t>
            </a:r>
            <a:r>
              <a:rPr lang="zh-CN" altLang="en-US" sz="2000" dirty="0"/>
              <a:t>个经济的国内生产总值（</a:t>
            </a:r>
            <a:r>
              <a:rPr lang="en-US" altLang="zh-CN" sz="2000" dirty="0"/>
              <a:t>GDP</a:t>
            </a:r>
            <a:r>
              <a:rPr lang="zh-CN" altLang="en-US" sz="2000" dirty="0"/>
              <a:t>）既衡量经济中赚到的总收入，又衡量经济中用于物品与劳务产出的总支出。真实</a:t>
            </a:r>
            <a:r>
              <a:rPr lang="en-US" altLang="zh-CN" sz="2000" dirty="0"/>
              <a:t>GDP</a:t>
            </a:r>
            <a:r>
              <a:rPr lang="zh-CN" altLang="en-US" sz="2000" dirty="0"/>
              <a:t>的水平时判断经济繁荣与否的一个良好标准，而</a:t>
            </a:r>
            <a:r>
              <a:rPr lang="zh-CN" altLang="en-US" sz="2000" dirty="0">
                <a:solidFill>
                  <a:srgbClr val="FF0000"/>
                </a:solidFill>
              </a:rPr>
              <a:t>真实</a:t>
            </a:r>
            <a:r>
              <a:rPr lang="en-US" altLang="zh-CN" sz="2000" dirty="0">
                <a:solidFill>
                  <a:srgbClr val="FF0000"/>
                </a:solidFill>
              </a:rPr>
              <a:t>GDP</a:t>
            </a:r>
            <a:r>
              <a:rPr lang="zh-CN" altLang="en-US" sz="2000" dirty="0">
                <a:solidFill>
                  <a:srgbClr val="FF0000"/>
                </a:solidFill>
              </a:rPr>
              <a:t>的增长</a:t>
            </a:r>
            <a:r>
              <a:rPr lang="zh-CN" altLang="en-US" sz="2000" dirty="0"/>
              <a:t>是判断经济进步与否的一个良好标准。</a:t>
            </a:r>
          </a:p>
          <a:p>
            <a:endParaRPr lang="zh-CN" altLang="en-US" dirty="0"/>
          </a:p>
        </p:txBody>
      </p:sp>
      <p:sp>
        <p:nvSpPr>
          <p:cNvPr id="7" name="标题 3"/>
          <p:cNvSpPr txBox="1">
            <a:spLocks/>
          </p:cNvSpPr>
          <p:nvPr/>
        </p:nvSpPr>
        <p:spPr bwMode="auto">
          <a:xfrm>
            <a:off x="344978" y="795251"/>
            <a:ext cx="8229600" cy="808038"/>
          </a:xfrm>
          <a:prstGeom prst="rect">
            <a:avLst/>
          </a:prstGeom>
          <a:solidFill>
            <a:schemeClr val="accent5"/>
          </a:solidFill>
          <a:ln>
            <a:solidFill>
              <a:schemeClr val="accent5"/>
            </a:solidFill>
          </a:ln>
          <a:extLst/>
        </p:spPr>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en-US" altLang="zh-CN" sz="3600" kern="0" dirty="0" smtClean="0">
                <a:sym typeface="+mn-ea"/>
              </a:rPr>
              <a:t>2.</a:t>
            </a:r>
            <a:r>
              <a:rPr lang="zh-CN" altLang="en-US" sz="3600" kern="0" dirty="0" smtClean="0">
                <a:sym typeface="+mn-ea"/>
              </a:rPr>
              <a:t>国民财富从何而来？</a:t>
            </a:r>
            <a:endParaRPr lang="zh-CN" altLang="en-US" sz="3600" kern="0" dirty="0">
              <a:sym typeface="+mn-ea"/>
            </a:endParaRPr>
          </a:p>
        </p:txBody>
      </p:sp>
      <p:pic>
        <p:nvPicPr>
          <p:cNvPr id="3" name="图片 2"/>
          <p:cNvPicPr>
            <a:picLocks noChangeAspect="1"/>
          </p:cNvPicPr>
          <p:nvPr/>
        </p:nvPicPr>
        <p:blipFill>
          <a:blip r:embed="rId2"/>
          <a:stretch>
            <a:fillRect/>
          </a:stretch>
        </p:blipFill>
        <p:spPr>
          <a:xfrm>
            <a:off x="4978545" y="4062687"/>
            <a:ext cx="3001410" cy="2113669"/>
          </a:xfrm>
          <a:prstGeom prst="rect">
            <a:avLst/>
          </a:prstGeom>
        </p:spPr>
      </p:pic>
    </p:spTree>
    <p:extLst>
      <p:ext uri="{BB962C8B-B14F-4D97-AF65-F5344CB8AC3E}">
        <p14:creationId xmlns:p14="http://schemas.microsoft.com/office/powerpoint/2010/main" val="3779536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zh-CN" altLang="en-US" sz="3200" dirty="0" smtClean="0"/>
              <a:t>世界各国经济增长</a:t>
            </a:r>
            <a:endParaRPr lang="zh-CN" altLang="en-US" sz="32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455" y="1417638"/>
            <a:ext cx="7678271" cy="4999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80484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1"/>
          <p:cNvSpPr>
            <a:spLocks noGrp="1"/>
          </p:cNvSpPr>
          <p:nvPr>
            <p:ph type="title"/>
          </p:nvPr>
        </p:nvSpPr>
        <p:spPr/>
        <p:txBody>
          <a:bodyPr/>
          <a:lstStyle/>
          <a:p>
            <a:r>
              <a:rPr lang="zh-CN" altLang="en-US" sz="2400" dirty="0" smtClean="0"/>
              <a:t>解释世界各国生活水平悬殊可以归结为一个词</a:t>
            </a:r>
            <a:r>
              <a:rPr lang="en-US" altLang="zh-CN" sz="2400" dirty="0" smtClean="0"/>
              <a:t>——</a:t>
            </a:r>
            <a:r>
              <a:rPr lang="zh-CN" altLang="en-US" sz="2400" b="1" dirty="0">
                <a:solidFill>
                  <a:srgbClr val="FF0000"/>
                </a:solidFill>
              </a:rPr>
              <a:t>生产率</a:t>
            </a:r>
          </a:p>
        </p:txBody>
      </p:sp>
      <p:pic>
        <p:nvPicPr>
          <p:cNvPr id="13" name="图片 2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2168" y="2361586"/>
            <a:ext cx="1889881" cy="1845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6"/>
          <p:cNvSpPr txBox="1"/>
          <p:nvPr/>
        </p:nvSpPr>
        <p:spPr>
          <a:xfrm>
            <a:off x="2772539" y="1902601"/>
            <a:ext cx="5836023" cy="830997"/>
          </a:xfrm>
          <a:prstGeom prst="rect">
            <a:avLst/>
          </a:prstGeom>
          <a:noFill/>
        </p:spPr>
        <p:txBody>
          <a:bodyPr wrap="square" rtlCol="0">
            <a:spAutoFit/>
          </a:bodyPr>
          <a:lstStyle/>
          <a:p>
            <a:pPr marL="285750" indent="-285750">
              <a:buFont typeface="Arial" panose="020B0604020202020204" pitchFamily="34" charset="0"/>
              <a:buChar char="•"/>
            </a:pPr>
            <a:r>
              <a:rPr lang="zh-CN" altLang="en-US" sz="2400" b="1" dirty="0" smtClean="0">
                <a:latin typeface="+mn-lt"/>
              </a:rPr>
              <a:t>生产率是每单位劳动投入所生产的物品与劳务的数量。</a:t>
            </a:r>
            <a:endParaRPr lang="en-US" altLang="zh-CN" sz="2400" b="1" dirty="0" smtClean="0">
              <a:latin typeface="+mn-lt"/>
            </a:endParaRPr>
          </a:p>
        </p:txBody>
      </p:sp>
      <p:sp>
        <p:nvSpPr>
          <p:cNvPr id="15" name="文本框 18"/>
          <p:cNvSpPr txBox="1"/>
          <p:nvPr/>
        </p:nvSpPr>
        <p:spPr>
          <a:xfrm>
            <a:off x="2131440" y="3293176"/>
            <a:ext cx="4881119" cy="1631216"/>
          </a:xfrm>
          <a:prstGeom prst="rect">
            <a:avLst/>
          </a:prstGeom>
          <a:noFill/>
        </p:spPr>
        <p:txBody>
          <a:bodyPr wrap="square" rtlCol="0">
            <a:spAutoFit/>
          </a:bodyPr>
          <a:lstStyle/>
          <a:p>
            <a:pPr marL="800100" lvl="1" indent="-342900">
              <a:buFont typeface="Wingdings" panose="05000000000000000000" pitchFamily="2" charset="2"/>
              <a:buChar char="ü"/>
            </a:pPr>
            <a:r>
              <a:rPr lang="zh-CN" altLang="en-US" sz="2000" b="1" dirty="0" smtClean="0">
                <a:latin typeface="+mn-lt"/>
              </a:rPr>
              <a:t>一国的生活水平取决于他生产物品与劳务的能力。</a:t>
            </a:r>
            <a:endParaRPr lang="en-US" altLang="zh-CN" sz="2000" b="1" dirty="0" smtClean="0">
              <a:latin typeface="+mn-lt"/>
            </a:endParaRPr>
          </a:p>
          <a:p>
            <a:pPr marL="800100" lvl="1" indent="-342900">
              <a:buFont typeface="Wingdings" panose="05000000000000000000" pitchFamily="2" charset="2"/>
              <a:buChar char="ü"/>
            </a:pPr>
            <a:r>
              <a:rPr lang="zh-CN" altLang="en-US" sz="2000" b="1" dirty="0" smtClean="0"/>
              <a:t>例如：日本人生活水平的提高比阿根廷人快，是因为日本工人的生产率提高更迅速</a:t>
            </a:r>
            <a:endParaRPr lang="zh-CN" altLang="en-US" sz="2000" b="1" dirty="0"/>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70057" y="3866996"/>
            <a:ext cx="1621774" cy="1755218"/>
          </a:xfrm>
          <a:prstGeom prst="rect">
            <a:avLst/>
          </a:prstGeom>
        </p:spPr>
      </p:pic>
      <p:sp>
        <p:nvSpPr>
          <p:cNvPr id="17" name="文本框 3"/>
          <p:cNvSpPr txBox="1"/>
          <p:nvPr/>
        </p:nvSpPr>
        <p:spPr>
          <a:xfrm>
            <a:off x="1497108" y="5498212"/>
            <a:ext cx="5724644" cy="461665"/>
          </a:xfrm>
          <a:prstGeom prst="rect">
            <a:avLst/>
          </a:prstGeom>
          <a:noFill/>
        </p:spPr>
        <p:txBody>
          <a:bodyPr wrap="none" rtlCol="0">
            <a:spAutoFit/>
          </a:bodyPr>
          <a:lstStyle/>
          <a:p>
            <a:r>
              <a:rPr lang="zh-CN" altLang="en-US" sz="2400" b="1" dirty="0" smtClean="0">
                <a:solidFill>
                  <a:srgbClr val="00B050"/>
                </a:solidFill>
                <a:latin typeface="华文楷体" panose="02010600040101010101" pitchFamily="2" charset="-122"/>
                <a:ea typeface="华文楷体" panose="02010600040101010101" pitchFamily="2" charset="-122"/>
              </a:rPr>
              <a:t>生产率的重要性：农业产出，机械的作用</a:t>
            </a:r>
            <a:endParaRPr lang="en-US" altLang="zh-CN" sz="2400" b="1" dirty="0" smtClean="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57137371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rgbClr val="FFCCCC"/>
          </a:solidFill>
        </p:spPr>
        <p:txBody>
          <a:bodyPr/>
          <a:lstStyle/>
          <a:p>
            <a:r>
              <a:rPr lang="zh-CN" altLang="en-US" sz="2800" b="1" dirty="0">
                <a:solidFill>
                  <a:schemeClr val="tx1"/>
                </a:solidFill>
                <a:latin typeface="+mn-ea"/>
                <a:ea typeface="+mn-ea"/>
              </a:rPr>
              <a:t>生产率是如何决定的呢？</a:t>
            </a:r>
            <a:endParaRPr lang="zh-CN" altLang="en-US" sz="2800" dirty="0">
              <a:solidFill>
                <a:schemeClr val="tx1"/>
              </a:solidFill>
              <a:latin typeface="+mn-ea"/>
              <a:ea typeface="+mn-ea"/>
            </a:endParaRPr>
          </a:p>
        </p:txBody>
      </p:sp>
      <p:sp>
        <p:nvSpPr>
          <p:cNvPr id="3" name="内容占位符 2"/>
          <p:cNvSpPr>
            <a:spLocks noGrp="1"/>
          </p:cNvSpPr>
          <p:nvPr>
            <p:ph idx="1"/>
          </p:nvPr>
        </p:nvSpPr>
        <p:spPr/>
        <p:txBody>
          <a:bodyPr/>
          <a:lstStyle/>
          <a:p>
            <a:r>
              <a:rPr lang="zh-CN" altLang="en-US" sz="2000" dirty="0" smtClean="0">
                <a:solidFill>
                  <a:srgbClr val="0070C0"/>
                </a:solidFill>
              </a:rPr>
              <a:t>人均物资资本</a:t>
            </a:r>
            <a:endParaRPr lang="en-US" altLang="zh-CN" sz="2000" dirty="0" smtClean="0">
              <a:solidFill>
                <a:srgbClr val="0070C0"/>
              </a:solidFill>
            </a:endParaRPr>
          </a:p>
          <a:p>
            <a:r>
              <a:rPr lang="zh-CN" altLang="en-US" sz="2000" dirty="0" smtClean="0">
                <a:solidFill>
                  <a:srgbClr val="0070C0"/>
                </a:solidFill>
              </a:rPr>
              <a:t>人均人力资本</a:t>
            </a:r>
            <a:endParaRPr lang="en-US" altLang="zh-CN" sz="2000" dirty="0" smtClean="0">
              <a:solidFill>
                <a:srgbClr val="0070C0"/>
              </a:solidFill>
            </a:endParaRPr>
          </a:p>
          <a:p>
            <a:r>
              <a:rPr lang="zh-CN" altLang="en-US" sz="2000" dirty="0" smtClean="0">
                <a:solidFill>
                  <a:srgbClr val="0070C0"/>
                </a:solidFill>
              </a:rPr>
              <a:t>人均自然资源</a:t>
            </a:r>
            <a:endParaRPr lang="en-US" altLang="zh-CN" sz="2000" dirty="0" smtClean="0">
              <a:solidFill>
                <a:srgbClr val="0070C0"/>
              </a:solidFill>
            </a:endParaRPr>
          </a:p>
          <a:p>
            <a:r>
              <a:rPr lang="zh-CN" altLang="en-US" sz="2000" dirty="0" smtClean="0">
                <a:solidFill>
                  <a:srgbClr val="0070C0"/>
                </a:solidFill>
              </a:rPr>
              <a:t>技术知识</a:t>
            </a:r>
            <a:endParaRPr lang="en-US" altLang="zh-CN" sz="2000" dirty="0" smtClean="0">
              <a:solidFill>
                <a:srgbClr val="0070C0"/>
              </a:solidFill>
            </a:endParaRPr>
          </a:p>
          <a:p>
            <a:r>
              <a:rPr lang="zh-CN" altLang="en-US" sz="2000" dirty="0" smtClean="0">
                <a:solidFill>
                  <a:srgbClr val="0070C0"/>
                </a:solidFill>
              </a:rPr>
              <a:t>制度的支撑</a:t>
            </a:r>
            <a:endParaRPr lang="en-US" altLang="zh-CN" sz="2000" dirty="0" smtClean="0">
              <a:solidFill>
                <a:srgbClr val="0070C0"/>
              </a:solidFill>
            </a:endParaRPr>
          </a:p>
          <a:p>
            <a:endParaRPr lang="en-US" altLang="zh-CN" dirty="0"/>
          </a:p>
          <a:p>
            <a:r>
              <a:rPr lang="zh-CN" altLang="en-US" sz="2000" dirty="0">
                <a:solidFill>
                  <a:srgbClr val="FF0000"/>
                </a:solidFill>
              </a:rPr>
              <a:t>“低水平陷阱”，罗斯托（</a:t>
            </a:r>
            <a:r>
              <a:rPr lang="en-US" altLang="zh-CN" sz="2000" dirty="0">
                <a:solidFill>
                  <a:srgbClr val="FF0000"/>
                </a:solidFill>
              </a:rPr>
              <a:t>ROSTOW</a:t>
            </a:r>
            <a:r>
              <a:rPr lang="zh-CN" altLang="en-US" sz="2000" dirty="0">
                <a:solidFill>
                  <a:srgbClr val="FF0000"/>
                </a:solidFill>
              </a:rPr>
              <a:t>，经济起飞</a:t>
            </a:r>
            <a:r>
              <a:rPr lang="zh-CN" altLang="en-US" sz="2000" dirty="0" smtClean="0">
                <a:solidFill>
                  <a:srgbClr val="FF0000"/>
                </a:solidFill>
              </a:rPr>
              <a:t>理论，</a:t>
            </a:r>
            <a:r>
              <a:rPr lang="en-US" altLang="zh-CN" sz="2000" dirty="0" smtClean="0">
                <a:solidFill>
                  <a:srgbClr val="FF0000"/>
                </a:solidFill>
              </a:rPr>
              <a:t>11%</a:t>
            </a:r>
            <a:r>
              <a:rPr lang="zh-CN" altLang="en-US" sz="2000" dirty="0" smtClean="0">
                <a:solidFill>
                  <a:srgbClr val="FF0000"/>
                </a:solidFill>
              </a:rPr>
              <a:t>）</a:t>
            </a:r>
            <a:endParaRPr lang="zh-CN" altLang="en-US" sz="2000" dirty="0">
              <a:solidFill>
                <a:srgbClr val="FF0000"/>
              </a:solidFill>
            </a:endParaRPr>
          </a:p>
          <a:p>
            <a:r>
              <a:rPr lang="zh-CN" altLang="en-US" sz="2000" dirty="0" smtClean="0">
                <a:solidFill>
                  <a:srgbClr val="FF0000"/>
                </a:solidFill>
              </a:rPr>
              <a:t>云南山村的例子，稀释了人均物资资本</a:t>
            </a:r>
            <a:endParaRPr lang="en-US" altLang="zh-CN" sz="2000" dirty="0" smtClean="0">
              <a:solidFill>
                <a:srgbClr val="FF0000"/>
              </a:solidFill>
            </a:endParaRPr>
          </a:p>
          <a:p>
            <a:r>
              <a:rPr lang="zh-CN" altLang="en-US" sz="2000" dirty="0" smtClean="0">
                <a:solidFill>
                  <a:srgbClr val="FF0000"/>
                </a:solidFill>
              </a:rPr>
              <a:t>马寅初与毛泽东的中国经济发展意见</a:t>
            </a:r>
            <a:endParaRPr lang="zh-CN" altLang="en-US" sz="2000" dirty="0">
              <a:solidFill>
                <a:srgbClr val="FF0000"/>
              </a:solidFill>
            </a:endParaRPr>
          </a:p>
        </p:txBody>
      </p:sp>
    </p:spTree>
    <p:extLst>
      <p:ext uri="{BB962C8B-B14F-4D97-AF65-F5344CB8AC3E}">
        <p14:creationId xmlns:p14="http://schemas.microsoft.com/office/powerpoint/2010/main" val="27328868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marL="0" indent="0" algn="l">
              <a:buClrTx/>
              <a:buSzTx/>
              <a:buFontTx/>
              <a:buNone/>
            </a:pPr>
            <a:r>
              <a:rPr lang="zh-CN" altLang="en-US" sz="2000" dirty="0" smtClean="0"/>
              <a:t>                          </a:t>
            </a:r>
            <a:r>
              <a:rPr lang="zh-CN" altLang="en-US" sz="2000" dirty="0"/>
              <a:t>中国、美国历年GDP数据比较</a:t>
            </a:r>
          </a:p>
          <a:p>
            <a:pPr algn="l">
              <a:buClrTx/>
              <a:buSzTx/>
              <a:buFontTx/>
            </a:pPr>
            <a:endParaRPr lang="zh-CN" altLang="en-US" sz="2000" dirty="0"/>
          </a:p>
        </p:txBody>
      </p:sp>
      <p:pic>
        <p:nvPicPr>
          <p:cNvPr id="18" name="图片 11"/>
          <p:cNvPicPr>
            <a:picLocks noChangeAspect="1"/>
          </p:cNvPicPr>
          <p:nvPr/>
        </p:nvPicPr>
        <p:blipFill>
          <a:blip r:embed="rId2"/>
          <a:stretch>
            <a:fillRect/>
          </a:stretch>
        </p:blipFill>
        <p:spPr>
          <a:xfrm>
            <a:off x="1341408" y="2363946"/>
            <a:ext cx="5995035" cy="2998470"/>
          </a:xfrm>
          <a:prstGeom prst="rect">
            <a:avLst/>
          </a:prstGeom>
          <a:noFill/>
          <a:ln>
            <a:noFill/>
          </a:ln>
        </p:spPr>
      </p:pic>
      <p:sp>
        <p:nvSpPr>
          <p:cNvPr id="100" name="文本框 99"/>
          <p:cNvSpPr txBox="1"/>
          <p:nvPr/>
        </p:nvSpPr>
        <p:spPr>
          <a:xfrm>
            <a:off x="1515976" y="5505608"/>
            <a:ext cx="5080000" cy="252730"/>
          </a:xfrm>
          <a:prstGeom prst="rect">
            <a:avLst/>
          </a:prstGeom>
          <a:noFill/>
          <a:ln w="9525">
            <a:noFill/>
          </a:ln>
        </p:spPr>
        <p:txBody>
          <a:bodyPr>
            <a:spAutoFit/>
          </a:bodyPr>
          <a:lstStyle/>
          <a:p>
            <a:pPr marL="0" indent="266700"/>
            <a:r>
              <a:rPr lang="zh-CN" sz="1050" b="0" dirty="0">
                <a:ea typeface="宋体" panose="02010600030101010101" pitchFamily="2" charset="-122"/>
              </a:rPr>
              <a:t>数据来源：快易数据</a:t>
            </a:r>
            <a:endParaRPr lang="zh-CN" altLang="en-US" dirty="0"/>
          </a:p>
        </p:txBody>
      </p:sp>
      <p:sp>
        <p:nvSpPr>
          <p:cNvPr id="2" name="文本框 1"/>
          <p:cNvSpPr txBox="1"/>
          <p:nvPr/>
        </p:nvSpPr>
        <p:spPr>
          <a:xfrm>
            <a:off x="515389" y="870268"/>
            <a:ext cx="3738245" cy="460375"/>
          </a:xfrm>
          <a:prstGeom prst="rect">
            <a:avLst/>
          </a:prstGeom>
          <a:solidFill>
            <a:srgbClr val="FFCCCC"/>
          </a:solidFill>
        </p:spPr>
        <p:txBody>
          <a:bodyPr wrap="square" rtlCol="0" anchor="t">
            <a:spAutoFit/>
          </a:bodyPr>
          <a:lstStyle/>
          <a:p>
            <a:r>
              <a:rPr lang="zh-CN" altLang="en-US" sz="2400" b="1" dirty="0" smtClean="0">
                <a:sym typeface="+mn-ea"/>
              </a:rPr>
              <a:t>以中国经济增长为例</a:t>
            </a:r>
            <a:endParaRPr lang="zh-CN" altLang="en-US" sz="2400" b="1" dirty="0">
              <a:sym typeface="+mn-ea"/>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algn="l">
              <a:buClrTx/>
              <a:buSzTx/>
              <a:buFontTx/>
            </a:pPr>
            <a:endParaRPr lang="zh-CN" altLang="en-US" sz="2000" dirty="0"/>
          </a:p>
          <a:p>
            <a:pPr algn="l">
              <a:buClrTx/>
              <a:buSzTx/>
              <a:buFont typeface="Arial" panose="020B0604020202020204" pitchFamily="34" charset="0"/>
              <a:buChar char="•"/>
            </a:pPr>
            <a:r>
              <a:rPr lang="zh-CN" altLang="en-US" sz="2000" dirty="0"/>
              <a:t>从发展阶段来看</a:t>
            </a:r>
            <a:r>
              <a:rPr lang="zh-CN" altLang="en-US" sz="2000" dirty="0" smtClean="0"/>
              <a:t>，中国目前正</a:t>
            </a:r>
            <a:r>
              <a:rPr lang="zh-CN" altLang="en-US" sz="2000" dirty="0"/>
              <a:t>站在一个关键的岔路口：</a:t>
            </a:r>
          </a:p>
          <a:p>
            <a:pPr marL="0" indent="0" algn="l">
              <a:buClrTx/>
              <a:buSzTx/>
              <a:buFontTx/>
              <a:buNone/>
            </a:pPr>
            <a:endParaRPr lang="zh-CN" altLang="en-US" sz="2000" dirty="0"/>
          </a:p>
          <a:p>
            <a:pPr algn="l">
              <a:buClrTx/>
              <a:buSzTx/>
              <a:buFontTx/>
            </a:pPr>
            <a:endParaRPr lang="zh-CN" altLang="en-US" sz="2000" dirty="0"/>
          </a:p>
        </p:txBody>
      </p:sp>
      <p:sp>
        <p:nvSpPr>
          <p:cNvPr id="2" name="文本框 1"/>
          <p:cNvSpPr txBox="1"/>
          <p:nvPr/>
        </p:nvSpPr>
        <p:spPr>
          <a:xfrm>
            <a:off x="423167" y="944116"/>
            <a:ext cx="3738245" cy="460375"/>
          </a:xfrm>
          <a:prstGeom prst="rect">
            <a:avLst/>
          </a:prstGeom>
          <a:solidFill>
            <a:srgbClr val="FFCCCC"/>
          </a:solidFill>
        </p:spPr>
        <p:txBody>
          <a:bodyPr wrap="square" rtlCol="0" anchor="t">
            <a:spAutoFit/>
          </a:bodyPr>
          <a:lstStyle/>
          <a:p>
            <a:r>
              <a:rPr lang="zh-CN" altLang="en-US" sz="2400" b="1">
                <a:sym typeface="+mn-ea"/>
              </a:rPr>
              <a:t>中国经济的增长问题</a:t>
            </a:r>
          </a:p>
        </p:txBody>
      </p:sp>
      <p:sp>
        <p:nvSpPr>
          <p:cNvPr id="6" name="文本框 5"/>
          <p:cNvSpPr txBox="1"/>
          <p:nvPr/>
        </p:nvSpPr>
        <p:spPr>
          <a:xfrm>
            <a:off x="4221480" y="2910248"/>
            <a:ext cx="4465320" cy="1630045"/>
          </a:xfrm>
          <a:prstGeom prst="rect">
            <a:avLst/>
          </a:prstGeom>
          <a:solidFill>
            <a:schemeClr val="bg1">
              <a:lumMod val="85000"/>
            </a:schemeClr>
          </a:solidFill>
        </p:spPr>
        <p:txBody>
          <a:bodyPr wrap="square" rtlCol="0" anchor="t">
            <a:spAutoFit/>
          </a:bodyPr>
          <a:lstStyle/>
          <a:p>
            <a:pPr marL="457200" indent="-457200" algn="l">
              <a:buClrTx/>
              <a:buSzTx/>
              <a:buFont typeface="Wingdings" panose="05000000000000000000" charset="0"/>
              <a:buChar char="l"/>
            </a:pPr>
            <a:r>
              <a:rPr lang="zh-CN" altLang="en-US" sz="2000" dirty="0">
                <a:sym typeface="+mn-ea"/>
              </a:rPr>
              <a:t>维持十年的高增长，并迈入发达国家行列（东亚奇迹）。</a:t>
            </a:r>
          </a:p>
          <a:p>
            <a:pPr marL="457200" indent="-457200" algn="l">
              <a:buClrTx/>
              <a:buSzTx/>
              <a:buFont typeface="Wingdings" panose="05000000000000000000" charset="0"/>
              <a:buChar char="l"/>
            </a:pPr>
            <a:endParaRPr lang="zh-CN" altLang="en-US" sz="2000" dirty="0"/>
          </a:p>
          <a:p>
            <a:pPr marL="457200" indent="-457200" algn="l">
              <a:buClrTx/>
              <a:buSzTx/>
              <a:buFont typeface="Wingdings" panose="05000000000000000000" charset="0"/>
              <a:buChar char="l"/>
            </a:pPr>
            <a:r>
              <a:rPr lang="zh-CN" altLang="en-US" sz="2000" dirty="0">
                <a:sym typeface="+mn-ea"/>
              </a:rPr>
              <a:t>落入中等收入陷阱，经济长期停滞不前（拉美国家）。</a:t>
            </a:r>
          </a:p>
        </p:txBody>
      </p:sp>
      <p:sp>
        <p:nvSpPr>
          <p:cNvPr id="7" name="文本框 6"/>
          <p:cNvSpPr txBox="1"/>
          <p:nvPr/>
        </p:nvSpPr>
        <p:spPr>
          <a:xfrm>
            <a:off x="1974748" y="5133173"/>
            <a:ext cx="5194503" cy="400110"/>
          </a:xfrm>
          <a:prstGeom prst="rect">
            <a:avLst/>
          </a:prstGeom>
          <a:solidFill>
            <a:srgbClr val="FDE989"/>
          </a:solidFill>
        </p:spPr>
        <p:txBody>
          <a:bodyPr wrap="square" rtlCol="0">
            <a:spAutoFit/>
          </a:bodyPr>
          <a:lstStyle/>
          <a:p>
            <a:r>
              <a:rPr lang="zh-CN" altLang="en-US" sz="2000" dirty="0" smtClean="0"/>
              <a:t>林毅夫：</a:t>
            </a:r>
            <a:r>
              <a:rPr lang="zh-CN" altLang="en-US" sz="2000" dirty="0"/>
              <a:t>中国还能以</a:t>
            </a:r>
            <a:r>
              <a:rPr lang="en-US" altLang="zh-CN" sz="2000" dirty="0"/>
              <a:t>8%</a:t>
            </a:r>
            <a:r>
              <a:rPr lang="zh-CN" altLang="en-US" sz="2000" dirty="0"/>
              <a:t>的速度增长</a:t>
            </a:r>
            <a:r>
              <a:rPr lang="en-US" altLang="zh-CN" sz="2000" dirty="0"/>
              <a:t>20</a:t>
            </a:r>
            <a:r>
              <a:rPr lang="zh-CN" altLang="en-US" sz="2000" dirty="0" smtClean="0"/>
              <a:t>年！！</a:t>
            </a:r>
            <a:endParaRPr lang="zh-CN" altLang="en-US" sz="2000" dirty="0"/>
          </a:p>
        </p:txBody>
      </p:sp>
      <p:pic>
        <p:nvPicPr>
          <p:cNvPr id="8" name="图片 7"/>
          <p:cNvPicPr>
            <a:picLocks noChangeAspect="1"/>
          </p:cNvPicPr>
          <p:nvPr/>
        </p:nvPicPr>
        <p:blipFill>
          <a:blip r:embed="rId2"/>
          <a:stretch>
            <a:fillRect/>
          </a:stretch>
        </p:blipFill>
        <p:spPr>
          <a:xfrm>
            <a:off x="699221" y="2853171"/>
            <a:ext cx="2841219" cy="1744201"/>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algn="l">
              <a:buClrTx/>
              <a:buSzTx/>
              <a:buFontTx/>
            </a:pPr>
            <a:endParaRPr lang="zh-CN" altLang="en-US" sz="2000" dirty="0"/>
          </a:p>
          <a:p>
            <a:pPr algn="l">
              <a:buClrTx/>
              <a:buSzTx/>
              <a:buFontTx/>
            </a:pPr>
            <a:r>
              <a:rPr lang="zh-CN" altLang="en-US" sz="2000" dirty="0" smtClean="0"/>
              <a:t>支出</a:t>
            </a:r>
            <a:r>
              <a:rPr lang="zh-CN" altLang="en-US" sz="2000" dirty="0"/>
              <a:t>法GDP数据显示，中国城乡居民消费占GDP的比重不足40%，远远低于国际平均水平。在从20世纪60年代至21世纪初的这50多年里，中国居民消费占GDP的比重一直趋势性下降。</a:t>
            </a:r>
          </a:p>
          <a:p>
            <a:pPr algn="l">
              <a:buClrTx/>
              <a:buSzTx/>
              <a:buFontTx/>
            </a:pPr>
            <a:endParaRPr lang="zh-CN" altLang="en-US" sz="2000" dirty="0"/>
          </a:p>
        </p:txBody>
      </p:sp>
      <p:sp>
        <p:nvSpPr>
          <p:cNvPr id="3" name="文本框 2"/>
          <p:cNvSpPr txBox="1"/>
          <p:nvPr/>
        </p:nvSpPr>
        <p:spPr>
          <a:xfrm>
            <a:off x="382386" y="1026622"/>
            <a:ext cx="3738245" cy="460375"/>
          </a:xfrm>
          <a:prstGeom prst="rect">
            <a:avLst/>
          </a:prstGeom>
          <a:solidFill>
            <a:srgbClr val="FFCCCC"/>
          </a:solidFill>
        </p:spPr>
        <p:txBody>
          <a:bodyPr wrap="square" rtlCol="0" anchor="t">
            <a:spAutoFit/>
          </a:bodyPr>
          <a:lstStyle/>
          <a:p>
            <a:r>
              <a:rPr lang="zh-CN" altLang="en-US" sz="2400" dirty="0">
                <a:sym typeface="+mn-ea"/>
              </a:rPr>
              <a:t>中国消费不足</a:t>
            </a:r>
            <a:endParaRPr lang="zh-CN" altLang="en-US" sz="2400" b="1" dirty="0">
              <a:sym typeface="+mn-ea"/>
            </a:endParaRPr>
          </a:p>
        </p:txBody>
      </p:sp>
      <p:pic>
        <p:nvPicPr>
          <p:cNvPr id="16" name="图片 16" descr="2c3055a9f1d464c73b9bbc81299e665"/>
          <p:cNvPicPr>
            <a:picLocks noChangeAspect="1"/>
          </p:cNvPicPr>
          <p:nvPr/>
        </p:nvPicPr>
        <p:blipFill>
          <a:blip r:embed="rId3"/>
          <a:srcRect l="5547" t="5524" r="9722" b="15597"/>
          <a:stretch>
            <a:fillRect/>
          </a:stretch>
        </p:blipFill>
        <p:spPr>
          <a:xfrm rot="16200000">
            <a:off x="3074555" y="2075873"/>
            <a:ext cx="2862580" cy="4847590"/>
          </a:xfrm>
          <a:prstGeom prst="rect">
            <a:avLst/>
          </a:prstGeom>
          <a:noFill/>
          <a:ln>
            <a:noFill/>
          </a:ln>
        </p:spPr>
      </p:pic>
    </p:spTree>
    <p:custDataLst>
      <p:tags r:id="rId1"/>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gn="l">
              <a:buClrTx/>
              <a:buSzTx/>
              <a:buFontTx/>
            </a:pPr>
            <a:endParaRPr lang="zh-CN" altLang="en-US" sz="2000"/>
          </a:p>
          <a:p>
            <a:pPr algn="l">
              <a:buClrTx/>
              <a:buSzTx/>
              <a:buFontTx/>
            </a:pPr>
            <a:endParaRPr lang="zh-CN" altLang="en-US" sz="2000"/>
          </a:p>
          <a:p>
            <a:pPr algn="l">
              <a:buClrTx/>
              <a:buSzTx/>
              <a:buFontTx/>
            </a:pPr>
            <a:endParaRPr lang="zh-CN" altLang="en-US" sz="2000"/>
          </a:p>
        </p:txBody>
      </p:sp>
      <p:pic>
        <p:nvPicPr>
          <p:cNvPr id="7" name="图片 6"/>
          <p:cNvPicPr>
            <a:picLocks noChangeAspect="1"/>
          </p:cNvPicPr>
          <p:nvPr/>
        </p:nvPicPr>
        <p:blipFill>
          <a:blip r:embed="rId3"/>
          <a:stretch>
            <a:fillRect/>
          </a:stretch>
        </p:blipFill>
        <p:spPr>
          <a:xfrm>
            <a:off x="4150360" y="1830387"/>
            <a:ext cx="2316480" cy="2421255"/>
          </a:xfrm>
          <a:prstGeom prst="rect">
            <a:avLst/>
          </a:prstGeom>
        </p:spPr>
      </p:pic>
      <p:sp>
        <p:nvSpPr>
          <p:cNvPr id="5" name="文本框 4"/>
          <p:cNvSpPr txBox="1"/>
          <p:nvPr/>
        </p:nvSpPr>
        <p:spPr>
          <a:xfrm>
            <a:off x="457200" y="837695"/>
            <a:ext cx="3738245" cy="460375"/>
          </a:xfrm>
          <a:prstGeom prst="rect">
            <a:avLst/>
          </a:prstGeom>
          <a:solidFill>
            <a:srgbClr val="FFCCCC"/>
          </a:solidFill>
        </p:spPr>
        <p:txBody>
          <a:bodyPr wrap="square" rtlCol="0" anchor="t">
            <a:spAutoFit/>
          </a:bodyPr>
          <a:lstStyle/>
          <a:p>
            <a:r>
              <a:rPr lang="zh-CN" altLang="en-US" sz="2400">
                <a:sym typeface="+mn-ea"/>
              </a:rPr>
              <a:t>中国消费不足</a:t>
            </a:r>
            <a:endParaRPr lang="zh-CN" altLang="en-US" sz="2400" b="1">
              <a:sym typeface="+mn-ea"/>
            </a:endParaRPr>
          </a:p>
        </p:txBody>
      </p:sp>
      <p:sp>
        <p:nvSpPr>
          <p:cNvPr id="6" name="文本框 5"/>
          <p:cNvSpPr txBox="1"/>
          <p:nvPr/>
        </p:nvSpPr>
        <p:spPr>
          <a:xfrm>
            <a:off x="731520" y="2159073"/>
            <a:ext cx="2540000" cy="3200876"/>
          </a:xfrm>
          <a:prstGeom prst="rect">
            <a:avLst/>
          </a:prstGeom>
          <a:solidFill>
            <a:schemeClr val="bg1">
              <a:lumMod val="85000"/>
            </a:schemeClr>
          </a:solidFill>
        </p:spPr>
        <p:txBody>
          <a:bodyPr wrap="square" rtlCol="0" anchor="t">
            <a:spAutoFit/>
          </a:bodyPr>
          <a:lstStyle/>
          <a:p>
            <a:pPr algn="l">
              <a:buClrTx/>
              <a:buSzTx/>
              <a:buFontTx/>
            </a:pPr>
            <a:endParaRPr lang="zh-CN" altLang="en-US" sz="2400" dirty="0"/>
          </a:p>
          <a:p>
            <a:pPr marL="342900" indent="-342900" algn="l">
              <a:buClrTx/>
              <a:buSzTx/>
              <a:buFont typeface="Wingdings" panose="05000000000000000000" charset="0"/>
              <a:buChar char="Ø"/>
            </a:pPr>
            <a:r>
              <a:rPr lang="zh-CN" altLang="en-US" sz="2400" dirty="0">
                <a:sym typeface="+mn-ea"/>
              </a:rPr>
              <a:t>收入分配问题</a:t>
            </a:r>
            <a:endParaRPr lang="zh-CN" altLang="en-US" sz="2400" dirty="0"/>
          </a:p>
          <a:p>
            <a:pPr marL="0" indent="0" algn="l">
              <a:buClrTx/>
              <a:buSzTx/>
              <a:buFont typeface="Wingdings" panose="05000000000000000000" charset="0"/>
              <a:buNone/>
            </a:pPr>
            <a:r>
              <a:rPr lang="zh-CN" altLang="en-US" sz="2400" dirty="0">
                <a:sym typeface="+mn-ea"/>
              </a:rPr>
              <a:t> </a:t>
            </a:r>
            <a:endParaRPr lang="zh-CN" altLang="en-US" sz="2400" dirty="0"/>
          </a:p>
          <a:p>
            <a:pPr marL="342900" indent="-342900" algn="l">
              <a:buClrTx/>
              <a:buSzTx/>
              <a:buFont typeface="Wingdings" panose="05000000000000000000" charset="0"/>
              <a:buChar char="Ø"/>
            </a:pPr>
            <a:r>
              <a:rPr lang="zh-CN" altLang="en-US" sz="2400" dirty="0">
                <a:sym typeface="+mn-ea"/>
              </a:rPr>
              <a:t>社会保障问题</a:t>
            </a:r>
            <a:endParaRPr lang="zh-CN" altLang="en-US" sz="2400" dirty="0"/>
          </a:p>
          <a:p>
            <a:pPr marL="342900" indent="-342900" algn="l">
              <a:buClrTx/>
              <a:buSzTx/>
              <a:buFont typeface="Wingdings" panose="05000000000000000000" charset="0"/>
              <a:buChar char="Ø"/>
            </a:pPr>
            <a:endParaRPr lang="zh-CN" altLang="en-US" sz="2400" dirty="0"/>
          </a:p>
          <a:p>
            <a:pPr marL="342900" indent="-342900" algn="l">
              <a:buClrTx/>
              <a:buSzTx/>
              <a:buFont typeface="Wingdings" panose="05000000000000000000" charset="0"/>
              <a:buChar char="Ø"/>
            </a:pPr>
            <a:r>
              <a:rPr lang="zh-CN" altLang="en-US" sz="2400" dirty="0">
                <a:sym typeface="+mn-ea"/>
              </a:rPr>
              <a:t>人口结构问题	</a:t>
            </a:r>
            <a:endParaRPr lang="zh-CN" altLang="en-US" dirty="0"/>
          </a:p>
          <a:p>
            <a:pPr algn="l">
              <a:buClrTx/>
              <a:buSzTx/>
              <a:buFontTx/>
            </a:pPr>
            <a:endParaRPr lang="zh-CN" altLang="en-US" dirty="0"/>
          </a:p>
        </p:txBody>
      </p:sp>
      <p:pic>
        <p:nvPicPr>
          <p:cNvPr id="8" name="内容占位符 5"/>
          <p:cNvPicPr>
            <a:picLocks noChangeAspect="1"/>
          </p:cNvPicPr>
          <p:nvPr/>
        </p:nvPicPr>
        <p:blipFill>
          <a:blip r:embed="rId4"/>
          <a:stretch>
            <a:fillRect/>
          </a:stretch>
        </p:blipFill>
        <p:spPr>
          <a:xfrm>
            <a:off x="5705475" y="4481829"/>
            <a:ext cx="2981325" cy="2292350"/>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820487"/>
            <a:ext cx="4544060" cy="2186247"/>
          </a:xfrm>
        </p:spPr>
        <p:txBody>
          <a:bodyPr/>
          <a:lstStyle/>
          <a:p>
            <a:pPr algn="l">
              <a:buClrTx/>
              <a:buSzTx/>
              <a:buFontTx/>
            </a:pPr>
            <a:endParaRPr lang="zh-CN" altLang="en-US" sz="2000" dirty="0"/>
          </a:p>
          <a:p>
            <a:pPr marL="0" indent="0" algn="l">
              <a:buClrTx/>
              <a:buSzTx/>
              <a:buFontTx/>
              <a:buNone/>
            </a:pPr>
            <a:r>
              <a:rPr lang="zh-CN" altLang="en-US" sz="2000" b="1" dirty="0" smtClean="0"/>
              <a:t>收入</a:t>
            </a:r>
            <a:r>
              <a:rPr lang="zh-CN" altLang="en-US" sz="2000" b="1" dirty="0"/>
              <a:t>分配问题</a:t>
            </a:r>
            <a:endParaRPr lang="zh-CN" altLang="en-US" sz="2000" dirty="0"/>
          </a:p>
          <a:p>
            <a:pPr algn="l">
              <a:buClrTx/>
              <a:buSzTx/>
              <a:buFont typeface="Arial" panose="020B0604020202020204" pitchFamily="34" charset="0"/>
              <a:buChar char="•"/>
            </a:pPr>
            <a:endParaRPr lang="en-US" altLang="zh-CN" sz="2000" dirty="0" smtClean="0"/>
          </a:p>
          <a:p>
            <a:pPr algn="l">
              <a:buClrTx/>
              <a:buSzTx/>
              <a:buFont typeface="Arial" panose="020B0604020202020204" pitchFamily="34" charset="0"/>
              <a:buChar char="•"/>
            </a:pPr>
            <a:r>
              <a:rPr lang="zh-CN" altLang="en-US" sz="2000" dirty="0" smtClean="0"/>
              <a:t>不同行业，城乡之间的收入差距严重</a:t>
            </a:r>
            <a:endParaRPr lang="zh-CN" altLang="en-US" sz="2000" dirty="0"/>
          </a:p>
          <a:p>
            <a:pPr algn="l">
              <a:buClrTx/>
              <a:buSzTx/>
              <a:buFontTx/>
            </a:pPr>
            <a:endParaRPr lang="zh-CN" altLang="en-US" sz="2000" dirty="0"/>
          </a:p>
        </p:txBody>
      </p:sp>
      <p:pic>
        <p:nvPicPr>
          <p:cNvPr id="3" name="图片 2"/>
          <p:cNvPicPr>
            <a:picLocks noChangeAspect="1"/>
          </p:cNvPicPr>
          <p:nvPr/>
        </p:nvPicPr>
        <p:blipFill>
          <a:blip r:embed="rId2"/>
          <a:stretch>
            <a:fillRect/>
          </a:stretch>
        </p:blipFill>
        <p:spPr>
          <a:xfrm>
            <a:off x="5872480" y="5112385"/>
            <a:ext cx="2640330" cy="1696720"/>
          </a:xfrm>
          <a:prstGeom prst="rect">
            <a:avLst/>
          </a:prstGeom>
        </p:spPr>
      </p:pic>
      <p:pic>
        <p:nvPicPr>
          <p:cNvPr id="5" name="图片 4"/>
          <p:cNvPicPr>
            <a:picLocks noChangeAspect="1"/>
          </p:cNvPicPr>
          <p:nvPr/>
        </p:nvPicPr>
        <p:blipFill>
          <a:blip r:embed="rId3"/>
          <a:stretch>
            <a:fillRect/>
          </a:stretch>
        </p:blipFill>
        <p:spPr>
          <a:xfrm>
            <a:off x="5881370" y="3200400"/>
            <a:ext cx="2631440" cy="1911985"/>
          </a:xfrm>
          <a:prstGeom prst="rect">
            <a:avLst/>
          </a:prstGeom>
        </p:spPr>
      </p:pic>
      <p:pic>
        <p:nvPicPr>
          <p:cNvPr id="6" name="图片 5"/>
          <p:cNvPicPr>
            <a:picLocks noChangeAspect="1"/>
          </p:cNvPicPr>
          <p:nvPr/>
        </p:nvPicPr>
        <p:blipFill>
          <a:blip r:embed="rId4"/>
          <a:stretch>
            <a:fillRect/>
          </a:stretch>
        </p:blipFill>
        <p:spPr>
          <a:xfrm>
            <a:off x="5881370" y="1417955"/>
            <a:ext cx="2533015" cy="1782445"/>
          </a:xfrm>
          <a:prstGeom prst="rect">
            <a:avLst/>
          </a:prstGeom>
        </p:spPr>
      </p:pic>
      <p:sp>
        <p:nvSpPr>
          <p:cNvPr id="7" name="文本框 6"/>
          <p:cNvSpPr txBox="1"/>
          <p:nvPr/>
        </p:nvSpPr>
        <p:spPr>
          <a:xfrm>
            <a:off x="457200" y="957580"/>
            <a:ext cx="3738245" cy="460375"/>
          </a:xfrm>
          <a:prstGeom prst="rect">
            <a:avLst/>
          </a:prstGeom>
          <a:solidFill>
            <a:srgbClr val="FFCCCC"/>
          </a:solidFill>
        </p:spPr>
        <p:txBody>
          <a:bodyPr wrap="square" rtlCol="0" anchor="t">
            <a:spAutoFit/>
          </a:bodyPr>
          <a:lstStyle/>
          <a:p>
            <a:r>
              <a:rPr lang="zh-CN" altLang="en-US" sz="2400">
                <a:sym typeface="+mn-ea"/>
              </a:rPr>
              <a:t>中国消费不足</a:t>
            </a:r>
            <a:endParaRPr lang="zh-CN" altLang="en-US" sz="2400" b="1">
              <a:sym typeface="+mn-ea"/>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57200" y="1448435"/>
            <a:ext cx="8229600" cy="4952365"/>
          </a:xfrm>
        </p:spPr>
        <p:txBody>
          <a:bodyPr/>
          <a:lstStyle/>
          <a:p>
            <a:pPr marL="0" indent="0" algn="l">
              <a:buClrTx/>
              <a:buSzTx/>
              <a:buFontTx/>
              <a:buNone/>
            </a:pPr>
            <a:endParaRPr lang="en-US" altLang="zh-CN" sz="2000" dirty="0"/>
          </a:p>
          <a:p>
            <a:pPr marL="0" indent="0" algn="l">
              <a:buClrTx/>
              <a:buSzTx/>
              <a:buFontTx/>
              <a:buNone/>
            </a:pPr>
            <a:r>
              <a:rPr lang="zh-CN" altLang="en-US" sz="2000" b="1" dirty="0" smtClean="0"/>
              <a:t>社会保障</a:t>
            </a:r>
            <a:r>
              <a:rPr lang="zh-CN" altLang="en-US" sz="2000" b="1" dirty="0"/>
              <a:t>问题</a:t>
            </a:r>
            <a:endParaRPr lang="zh-CN" altLang="en-US" sz="2000" dirty="0"/>
          </a:p>
          <a:p>
            <a:pPr algn="l">
              <a:buClrTx/>
              <a:buSzTx/>
              <a:buFontTx/>
            </a:pPr>
            <a:r>
              <a:rPr lang="zh-CN" altLang="en-US" sz="2000" dirty="0"/>
              <a:t>居民部门存在预防性储蓄动机——为未来的不确定性所增加的储蓄，也可能是为未来大宗支出所做的储蓄（为买房及教育子女教育等所做的储蓄）</a:t>
            </a:r>
          </a:p>
          <a:p>
            <a:pPr algn="l">
              <a:buClrTx/>
              <a:buSzTx/>
              <a:buFontTx/>
            </a:pPr>
            <a:endParaRPr lang="zh-CN" altLang="en-US" sz="2000" dirty="0"/>
          </a:p>
          <a:p>
            <a:pPr algn="l">
              <a:buClrTx/>
              <a:buSzTx/>
              <a:buFontTx/>
            </a:pPr>
            <a:endParaRPr lang="zh-CN" altLang="en-US" sz="2000" dirty="0"/>
          </a:p>
          <a:p>
            <a:pPr algn="l">
              <a:buClrTx/>
              <a:buSzTx/>
              <a:buFontTx/>
            </a:pPr>
            <a:endParaRPr lang="zh-CN" altLang="en-US" sz="2000" dirty="0"/>
          </a:p>
        </p:txBody>
      </p:sp>
      <p:pic>
        <p:nvPicPr>
          <p:cNvPr id="6" name="图片 5"/>
          <p:cNvPicPr>
            <a:picLocks noChangeAspect="1"/>
          </p:cNvPicPr>
          <p:nvPr/>
        </p:nvPicPr>
        <p:blipFill>
          <a:blip r:embed="rId2"/>
          <a:stretch>
            <a:fillRect/>
          </a:stretch>
        </p:blipFill>
        <p:spPr>
          <a:xfrm>
            <a:off x="3131185" y="4012565"/>
            <a:ext cx="3048000" cy="1962150"/>
          </a:xfrm>
          <a:prstGeom prst="rect">
            <a:avLst/>
          </a:prstGeom>
        </p:spPr>
      </p:pic>
      <p:pic>
        <p:nvPicPr>
          <p:cNvPr id="8" name="图片 7"/>
          <p:cNvPicPr>
            <a:picLocks noChangeAspect="1"/>
          </p:cNvPicPr>
          <p:nvPr/>
        </p:nvPicPr>
        <p:blipFill>
          <a:blip r:embed="rId3"/>
          <a:stretch>
            <a:fillRect/>
          </a:stretch>
        </p:blipFill>
        <p:spPr>
          <a:xfrm>
            <a:off x="6179185" y="3752215"/>
            <a:ext cx="2132965" cy="2083435"/>
          </a:xfrm>
          <a:prstGeom prst="rect">
            <a:avLst/>
          </a:prstGeom>
        </p:spPr>
      </p:pic>
      <p:pic>
        <p:nvPicPr>
          <p:cNvPr id="9" name="图片 8"/>
          <p:cNvPicPr>
            <a:picLocks noChangeAspect="1"/>
          </p:cNvPicPr>
          <p:nvPr/>
        </p:nvPicPr>
        <p:blipFill>
          <a:blip r:embed="rId4"/>
          <a:stretch>
            <a:fillRect/>
          </a:stretch>
        </p:blipFill>
        <p:spPr>
          <a:xfrm>
            <a:off x="648970" y="4012565"/>
            <a:ext cx="2895600" cy="1962150"/>
          </a:xfrm>
          <a:prstGeom prst="rect">
            <a:avLst/>
          </a:prstGeom>
        </p:spPr>
      </p:pic>
      <p:sp>
        <p:nvSpPr>
          <p:cNvPr id="10" name="文本框 9"/>
          <p:cNvSpPr txBox="1"/>
          <p:nvPr/>
        </p:nvSpPr>
        <p:spPr>
          <a:xfrm>
            <a:off x="421236" y="857885"/>
            <a:ext cx="3738245" cy="460375"/>
          </a:xfrm>
          <a:prstGeom prst="rect">
            <a:avLst/>
          </a:prstGeom>
          <a:solidFill>
            <a:srgbClr val="FFCCCC"/>
          </a:solidFill>
        </p:spPr>
        <p:txBody>
          <a:bodyPr wrap="square" rtlCol="0" anchor="t">
            <a:spAutoFit/>
          </a:bodyPr>
          <a:lstStyle/>
          <a:p>
            <a:r>
              <a:rPr lang="zh-CN" altLang="en-US" sz="2400">
                <a:sym typeface="+mn-ea"/>
              </a:rPr>
              <a:t>中国消费不足</a:t>
            </a:r>
            <a:endParaRPr lang="zh-CN" altLang="en-US" sz="2400" b="1">
              <a:sym typeface="+mn-ea"/>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455232" y="808604"/>
            <a:ext cx="7558238" cy="770814"/>
          </a:xfrm>
          <a:solidFill>
            <a:schemeClr val="accent5"/>
          </a:solidFill>
        </p:spPr>
        <p:txBody>
          <a:bodyPr/>
          <a:lstStyle/>
          <a:p>
            <a:pPr algn="l"/>
            <a:r>
              <a:rPr lang="zh-CN" altLang="en-US" sz="3600" dirty="0"/>
              <a:t>问题的提出</a:t>
            </a:r>
            <a:r>
              <a:rPr lang="zh-CN" altLang="en-US" sz="3600" dirty="0" smtClean="0"/>
              <a:t>：</a:t>
            </a:r>
            <a:endParaRPr lang="zh-CN" altLang="en-US" sz="3600" dirty="0"/>
          </a:p>
        </p:txBody>
      </p:sp>
      <p:pic>
        <p:nvPicPr>
          <p:cNvPr id="6" name="图片 5"/>
          <p:cNvPicPr>
            <a:picLocks noChangeAspect="1"/>
          </p:cNvPicPr>
          <p:nvPr/>
        </p:nvPicPr>
        <p:blipFill>
          <a:blip r:embed="rId2"/>
          <a:srcRect b="4082"/>
          <a:stretch>
            <a:fillRect/>
          </a:stretch>
        </p:blipFill>
        <p:spPr>
          <a:xfrm>
            <a:off x="753470" y="4199495"/>
            <a:ext cx="1803267" cy="1729657"/>
          </a:xfrm>
          <a:prstGeom prst="rect">
            <a:avLst/>
          </a:prstGeom>
        </p:spPr>
      </p:pic>
      <p:pic>
        <p:nvPicPr>
          <p:cNvPr id="7" name="图片 6"/>
          <p:cNvPicPr>
            <a:picLocks noChangeAspect="1"/>
          </p:cNvPicPr>
          <p:nvPr/>
        </p:nvPicPr>
        <p:blipFill>
          <a:blip r:embed="rId3"/>
          <a:srcRect b="3956"/>
          <a:stretch>
            <a:fillRect/>
          </a:stretch>
        </p:blipFill>
        <p:spPr>
          <a:xfrm>
            <a:off x="3826042" y="3820104"/>
            <a:ext cx="2671555" cy="1816736"/>
          </a:xfrm>
          <a:prstGeom prst="rect">
            <a:avLst/>
          </a:prstGeom>
        </p:spPr>
      </p:pic>
      <p:pic>
        <p:nvPicPr>
          <p:cNvPr id="5" name="Picture 7" descr="smith2"/>
          <p:cNvPicPr>
            <a:picLocks noChangeAspect="1" noChangeArrowheads="1"/>
          </p:cNvPicPr>
          <p:nvPr/>
        </p:nvPicPr>
        <p:blipFill>
          <a:blip r:embed="rId4" cstate="print"/>
          <a:srcRect/>
          <a:stretch>
            <a:fillRect/>
          </a:stretch>
        </p:blipFill>
        <p:spPr bwMode="auto">
          <a:xfrm>
            <a:off x="621074" y="2003369"/>
            <a:ext cx="1682750" cy="1816735"/>
          </a:xfrm>
          <a:prstGeom prst="rect">
            <a:avLst/>
          </a:prstGeom>
          <a:noFill/>
        </p:spPr>
      </p:pic>
      <p:sp>
        <p:nvSpPr>
          <p:cNvPr id="2" name="文本框 1"/>
          <p:cNvSpPr txBox="1"/>
          <p:nvPr/>
        </p:nvSpPr>
        <p:spPr>
          <a:xfrm>
            <a:off x="3080439" y="2131498"/>
            <a:ext cx="5622987" cy="830997"/>
          </a:xfrm>
          <a:prstGeom prst="rect">
            <a:avLst/>
          </a:prstGeom>
          <a:noFill/>
        </p:spPr>
        <p:txBody>
          <a:bodyPr wrap="square" rtlCol="0">
            <a:spAutoFit/>
          </a:bodyPr>
          <a:lstStyle/>
          <a:p>
            <a:r>
              <a:rPr lang="en-US" altLang="zh-CN" sz="2400" dirty="0" smtClean="0"/>
              <a:t>1</a:t>
            </a:r>
            <a:r>
              <a:rPr lang="zh-CN" altLang="en-US" sz="2400" dirty="0" smtClean="0"/>
              <a:t>、什么是国民财富，如何定义？</a:t>
            </a:r>
            <a:endParaRPr lang="en-US" altLang="zh-CN" sz="2400" dirty="0" smtClean="0"/>
          </a:p>
          <a:p>
            <a:r>
              <a:rPr lang="en-US" altLang="zh-CN" sz="2400" dirty="0" smtClean="0"/>
              <a:t>2</a:t>
            </a:r>
            <a:r>
              <a:rPr lang="zh-CN" altLang="en-US" sz="2400" dirty="0" smtClean="0"/>
              <a:t>、国民财富从何而来？</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gn="l">
              <a:buClrTx/>
              <a:buSzTx/>
              <a:buFontTx/>
            </a:pPr>
            <a:endParaRPr lang="zh-CN" altLang="en-US" sz="2000" dirty="0"/>
          </a:p>
          <a:p>
            <a:pPr marL="0" indent="0" algn="l">
              <a:buClrTx/>
              <a:buSzTx/>
              <a:buFontTx/>
              <a:buNone/>
            </a:pPr>
            <a:r>
              <a:rPr lang="zh-CN" altLang="en-US" sz="2000" b="1" dirty="0" smtClean="0"/>
              <a:t>人口结构</a:t>
            </a:r>
            <a:r>
              <a:rPr lang="zh-CN" altLang="en-US" sz="2000" b="1" dirty="0"/>
              <a:t>问题</a:t>
            </a:r>
            <a:r>
              <a:rPr lang="zh-CN" altLang="en-US" sz="2000" dirty="0"/>
              <a:t>	</a:t>
            </a:r>
          </a:p>
          <a:p>
            <a:pPr algn="l">
              <a:buClrTx/>
              <a:buSzTx/>
              <a:buFontTx/>
            </a:pPr>
            <a:r>
              <a:rPr lang="zh-CN" altLang="en-US" sz="2000" dirty="0"/>
              <a:t>人口红利阶段，抚养比低，储蓄意愿强烈，消费动力不足。</a:t>
            </a:r>
          </a:p>
        </p:txBody>
      </p:sp>
      <p:pic>
        <p:nvPicPr>
          <p:cNvPr id="5" name="图片 4"/>
          <p:cNvPicPr>
            <a:picLocks noChangeAspect="1"/>
          </p:cNvPicPr>
          <p:nvPr/>
        </p:nvPicPr>
        <p:blipFill>
          <a:blip r:embed="rId2"/>
          <a:stretch>
            <a:fillRect/>
          </a:stretch>
        </p:blipFill>
        <p:spPr>
          <a:xfrm>
            <a:off x="889000" y="3480435"/>
            <a:ext cx="4667250" cy="2876550"/>
          </a:xfrm>
          <a:prstGeom prst="rect">
            <a:avLst/>
          </a:prstGeom>
        </p:spPr>
      </p:pic>
      <p:pic>
        <p:nvPicPr>
          <p:cNvPr id="7" name="图片 6"/>
          <p:cNvPicPr>
            <a:picLocks noChangeAspect="1"/>
          </p:cNvPicPr>
          <p:nvPr/>
        </p:nvPicPr>
        <p:blipFill>
          <a:blip r:embed="rId3"/>
          <a:stretch>
            <a:fillRect/>
          </a:stretch>
        </p:blipFill>
        <p:spPr>
          <a:xfrm>
            <a:off x="5811520" y="5116195"/>
            <a:ext cx="2753995" cy="1480820"/>
          </a:xfrm>
          <a:prstGeom prst="rect">
            <a:avLst/>
          </a:prstGeom>
        </p:spPr>
      </p:pic>
      <p:pic>
        <p:nvPicPr>
          <p:cNvPr id="8" name="图片 7"/>
          <p:cNvPicPr>
            <a:picLocks noChangeAspect="1"/>
          </p:cNvPicPr>
          <p:nvPr/>
        </p:nvPicPr>
        <p:blipFill>
          <a:blip r:embed="rId4"/>
          <a:stretch>
            <a:fillRect/>
          </a:stretch>
        </p:blipFill>
        <p:spPr>
          <a:xfrm>
            <a:off x="5810885" y="3158490"/>
            <a:ext cx="2660015" cy="1650365"/>
          </a:xfrm>
          <a:prstGeom prst="rect">
            <a:avLst/>
          </a:prstGeom>
        </p:spPr>
      </p:pic>
      <p:sp>
        <p:nvSpPr>
          <p:cNvPr id="9" name="文本框 8"/>
          <p:cNvSpPr txBox="1"/>
          <p:nvPr/>
        </p:nvSpPr>
        <p:spPr>
          <a:xfrm>
            <a:off x="382386" y="1026622"/>
            <a:ext cx="3738245" cy="460375"/>
          </a:xfrm>
          <a:prstGeom prst="rect">
            <a:avLst/>
          </a:prstGeom>
          <a:solidFill>
            <a:srgbClr val="FFCCCC"/>
          </a:solidFill>
        </p:spPr>
        <p:txBody>
          <a:bodyPr wrap="square" rtlCol="0" anchor="t">
            <a:spAutoFit/>
          </a:bodyPr>
          <a:lstStyle/>
          <a:p>
            <a:r>
              <a:rPr lang="zh-CN" altLang="en-US" sz="2400">
                <a:sym typeface="+mn-ea"/>
              </a:rPr>
              <a:t>中国消费不足</a:t>
            </a:r>
            <a:endParaRPr lang="zh-CN" altLang="en-US" sz="2400" b="1">
              <a:sym typeface="+mn-ea"/>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a:xfrm>
            <a:off x="457200" y="440893"/>
            <a:ext cx="8229600" cy="656387"/>
          </a:xfrm>
        </p:spPr>
        <p:txBody>
          <a:bodyPr/>
          <a:lstStyle/>
          <a:p>
            <a:pPr lvl="0"/>
            <a:r>
              <a:rPr lang="zh-CN" altLang="en-US" sz="2400" b="1" dirty="0">
                <a:solidFill>
                  <a:srgbClr val="FF0000"/>
                </a:solidFill>
              </a:rPr>
              <a:t>二、</a:t>
            </a:r>
            <a:r>
              <a:rPr lang="zh-CN" altLang="zh-CN" sz="2400" b="1" dirty="0">
                <a:solidFill>
                  <a:srgbClr val="FF0000"/>
                </a:solidFill>
              </a:rPr>
              <a:t>除了</a:t>
            </a:r>
            <a:r>
              <a:rPr lang="en-US" altLang="zh-CN" sz="2400" b="1" dirty="0">
                <a:solidFill>
                  <a:srgbClr val="FF0000"/>
                </a:solidFill>
              </a:rPr>
              <a:t>GDP</a:t>
            </a:r>
            <a:r>
              <a:rPr lang="zh-CN" altLang="zh-CN" sz="2400" b="1" dirty="0">
                <a:solidFill>
                  <a:srgbClr val="FF0000"/>
                </a:solidFill>
              </a:rPr>
              <a:t>以外，宏观经济学还有哪些重要的研究问题</a:t>
            </a:r>
            <a:r>
              <a:rPr lang="zh-CN" altLang="en-US" sz="2400" b="1" dirty="0" smtClean="0">
                <a:solidFill>
                  <a:srgbClr val="FF0000"/>
                </a:solidFill>
              </a:rPr>
              <a:t>？</a:t>
            </a:r>
            <a:endParaRPr lang="zh-CN" altLang="en-US" b="1" dirty="0"/>
          </a:p>
        </p:txBody>
      </p:sp>
      <p:sp>
        <p:nvSpPr>
          <p:cNvPr id="9" name="竖排文字占位符 8"/>
          <p:cNvSpPr>
            <a:spLocks noGrp="1"/>
          </p:cNvSpPr>
          <p:nvPr>
            <p:ph type="body" orient="vert" idx="1"/>
          </p:nvPr>
        </p:nvSpPr>
        <p:spPr>
          <a:xfrm>
            <a:off x="457200" y="1463040"/>
            <a:ext cx="8229600" cy="4663123"/>
          </a:xfrm>
        </p:spPr>
        <p:txBody>
          <a:bodyPr vert="horz"/>
          <a:lstStyle/>
          <a:p>
            <a:pPr marL="0" indent="0">
              <a:buNone/>
            </a:pPr>
            <a:r>
              <a:rPr lang="zh-CN" altLang="en-US" dirty="0" smtClean="0">
                <a:solidFill>
                  <a:srgbClr val="005EA4"/>
                </a:solidFill>
              </a:rPr>
              <a:t>例子：两个国家</a:t>
            </a:r>
            <a:endParaRPr lang="en-US" altLang="zh-CN" dirty="0" smtClean="0">
              <a:solidFill>
                <a:srgbClr val="005EA4"/>
              </a:solidFill>
            </a:endParaRPr>
          </a:p>
          <a:p>
            <a:pPr lvl="1">
              <a:buFont typeface="Wingdings" panose="05000000000000000000" pitchFamily="2" charset="2"/>
              <a:buChar char="Ø"/>
            </a:pPr>
            <a:r>
              <a:rPr lang="zh-CN" altLang="en-US" sz="2400" dirty="0" smtClean="0">
                <a:solidFill>
                  <a:srgbClr val="005EA4"/>
                </a:solidFill>
              </a:rPr>
              <a:t>国家</a:t>
            </a:r>
            <a:r>
              <a:rPr lang="en-US" altLang="zh-CN" sz="2400" dirty="0" smtClean="0">
                <a:solidFill>
                  <a:srgbClr val="005EA4"/>
                </a:solidFill>
              </a:rPr>
              <a:t>A</a:t>
            </a:r>
            <a:r>
              <a:rPr lang="zh-CN" altLang="en-US" sz="2400" dirty="0" smtClean="0">
                <a:solidFill>
                  <a:srgbClr val="005EA4"/>
                </a:solidFill>
              </a:rPr>
              <a:t>的</a:t>
            </a:r>
            <a:r>
              <a:rPr lang="en-US" altLang="zh-CN" sz="2400" dirty="0" smtClean="0">
                <a:solidFill>
                  <a:srgbClr val="005EA4"/>
                </a:solidFill>
              </a:rPr>
              <a:t>GDP</a:t>
            </a:r>
            <a:r>
              <a:rPr lang="zh-CN" altLang="en-US" sz="2400" dirty="0" smtClean="0">
                <a:solidFill>
                  <a:srgbClr val="005EA4"/>
                </a:solidFill>
              </a:rPr>
              <a:t>以</a:t>
            </a:r>
            <a:r>
              <a:rPr lang="en-US" altLang="zh-CN" sz="2400" dirty="0" smtClean="0">
                <a:solidFill>
                  <a:srgbClr val="005EA4"/>
                </a:solidFill>
              </a:rPr>
              <a:t>5%</a:t>
            </a:r>
            <a:r>
              <a:rPr lang="zh-CN" altLang="en-US" sz="2400" dirty="0" smtClean="0">
                <a:solidFill>
                  <a:srgbClr val="005EA4"/>
                </a:solidFill>
              </a:rPr>
              <a:t>的速度增长</a:t>
            </a:r>
            <a:endParaRPr lang="en-US" altLang="zh-CN" sz="2400" dirty="0" smtClean="0">
              <a:solidFill>
                <a:srgbClr val="005EA4"/>
              </a:solidFill>
            </a:endParaRPr>
          </a:p>
          <a:p>
            <a:pPr lvl="1">
              <a:buFont typeface="Wingdings" panose="05000000000000000000" pitchFamily="2" charset="2"/>
              <a:buChar char="Ø"/>
            </a:pPr>
            <a:r>
              <a:rPr lang="zh-CN" altLang="en-US" sz="2400" dirty="0" smtClean="0">
                <a:solidFill>
                  <a:srgbClr val="005EA4"/>
                </a:solidFill>
              </a:rPr>
              <a:t>国家</a:t>
            </a:r>
            <a:r>
              <a:rPr lang="en-US" altLang="zh-CN" sz="2400" dirty="0" smtClean="0">
                <a:solidFill>
                  <a:srgbClr val="005EA4"/>
                </a:solidFill>
              </a:rPr>
              <a:t>B</a:t>
            </a:r>
            <a:r>
              <a:rPr lang="zh-CN" altLang="en-US" sz="2400" dirty="0" smtClean="0">
                <a:solidFill>
                  <a:srgbClr val="005EA4"/>
                </a:solidFill>
              </a:rPr>
              <a:t>的</a:t>
            </a:r>
            <a:r>
              <a:rPr lang="en-US" altLang="zh-CN" sz="2400" dirty="0">
                <a:solidFill>
                  <a:srgbClr val="005EA4"/>
                </a:solidFill>
              </a:rPr>
              <a:t>GDP</a:t>
            </a:r>
            <a:r>
              <a:rPr lang="zh-CN" altLang="en-US" sz="2400" dirty="0" smtClean="0">
                <a:solidFill>
                  <a:srgbClr val="005EA4"/>
                </a:solidFill>
              </a:rPr>
              <a:t>以</a:t>
            </a:r>
            <a:r>
              <a:rPr lang="en-US" altLang="zh-CN" sz="2400" dirty="0" smtClean="0">
                <a:solidFill>
                  <a:srgbClr val="005EA4"/>
                </a:solidFill>
              </a:rPr>
              <a:t>10%</a:t>
            </a:r>
            <a:r>
              <a:rPr lang="zh-CN" altLang="en-US" sz="2400" dirty="0">
                <a:solidFill>
                  <a:srgbClr val="005EA4"/>
                </a:solidFill>
              </a:rPr>
              <a:t>的速度增长</a:t>
            </a:r>
          </a:p>
          <a:p>
            <a:endParaRPr lang="en-US" altLang="zh-CN" dirty="0" smtClean="0"/>
          </a:p>
          <a:p>
            <a:r>
              <a:rPr lang="zh-CN" altLang="en-US" dirty="0" smtClean="0">
                <a:solidFill>
                  <a:srgbClr val="FF0000"/>
                </a:solidFill>
              </a:rPr>
              <a:t>哪个好？</a:t>
            </a:r>
            <a:endParaRPr lang="zh-CN" altLang="en-US" dirty="0">
              <a:solidFill>
                <a:srgbClr val="FF0000"/>
              </a:solidFill>
            </a:endParaRPr>
          </a:p>
        </p:txBody>
      </p:sp>
      <p:pic>
        <p:nvPicPr>
          <p:cNvPr id="10" name="图片 9"/>
          <p:cNvPicPr>
            <a:picLocks noChangeAspect="1"/>
          </p:cNvPicPr>
          <p:nvPr/>
        </p:nvPicPr>
        <p:blipFill>
          <a:blip r:embed="rId2"/>
          <a:stretch>
            <a:fillRect/>
          </a:stretch>
        </p:blipFill>
        <p:spPr>
          <a:xfrm>
            <a:off x="3012151" y="3453446"/>
            <a:ext cx="3119697" cy="2468420"/>
          </a:xfrm>
          <a:prstGeom prst="rect">
            <a:avLst/>
          </a:prstGeom>
        </p:spPr>
      </p:pic>
      <p:sp>
        <p:nvSpPr>
          <p:cNvPr id="11" name="文本框 10"/>
          <p:cNvSpPr txBox="1"/>
          <p:nvPr/>
        </p:nvSpPr>
        <p:spPr>
          <a:xfrm>
            <a:off x="6641868" y="4745845"/>
            <a:ext cx="2128058" cy="707886"/>
          </a:xfrm>
          <a:prstGeom prst="rect">
            <a:avLst/>
          </a:prstGeom>
          <a:noFill/>
        </p:spPr>
        <p:txBody>
          <a:bodyPr wrap="square" rtlCol="0">
            <a:spAutoFit/>
          </a:bodyPr>
          <a:lstStyle/>
          <a:p>
            <a:r>
              <a:rPr lang="en-US" altLang="zh-CN" sz="2000" dirty="0" smtClean="0">
                <a:solidFill>
                  <a:srgbClr val="FF0000"/>
                </a:solidFill>
              </a:rPr>
              <a:t>1</a:t>
            </a:r>
            <a:r>
              <a:rPr lang="zh-CN" altLang="en-US" sz="2000" dirty="0" smtClean="0">
                <a:solidFill>
                  <a:srgbClr val="FF0000"/>
                </a:solidFill>
              </a:rPr>
              <a:t>、失业率？</a:t>
            </a:r>
            <a:endParaRPr lang="en-US" altLang="zh-CN" sz="2000" dirty="0" smtClean="0">
              <a:solidFill>
                <a:srgbClr val="FF0000"/>
              </a:solidFill>
            </a:endParaRPr>
          </a:p>
          <a:p>
            <a:r>
              <a:rPr lang="en-US" altLang="zh-CN" sz="2000" dirty="0" smtClean="0">
                <a:solidFill>
                  <a:srgbClr val="FF0000"/>
                </a:solidFill>
              </a:rPr>
              <a:t>2</a:t>
            </a:r>
            <a:r>
              <a:rPr lang="zh-CN" altLang="en-US" sz="2000" dirty="0" smtClean="0">
                <a:solidFill>
                  <a:srgbClr val="FF0000"/>
                </a:solidFill>
              </a:rPr>
              <a:t>、通货膨胀？</a:t>
            </a:r>
            <a:endParaRPr lang="zh-CN" altLang="en-US" sz="2000" dirty="0">
              <a:solidFill>
                <a:srgbClr val="FF0000"/>
              </a:solidFill>
            </a:endParaRPr>
          </a:p>
        </p:txBody>
      </p:sp>
      <p:cxnSp>
        <p:nvCxnSpPr>
          <p:cNvPr id="13" name="直接连接符 12"/>
          <p:cNvCxnSpPr/>
          <p:nvPr/>
        </p:nvCxnSpPr>
        <p:spPr>
          <a:xfrm flipV="1">
            <a:off x="278475" y="1097279"/>
            <a:ext cx="8587047" cy="1"/>
          </a:xfrm>
          <a:prstGeom prst="line">
            <a:avLst/>
          </a:prstGeom>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2619243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marL="0" indent="0"/>
            <a:r>
              <a:rPr lang="zh-CN" altLang="en-US" sz="3200" b="1" dirty="0" smtClean="0">
                <a:solidFill>
                  <a:srgbClr val="FF0000"/>
                </a:solidFill>
              </a:rPr>
              <a:t>劳动力参工率</a:t>
            </a:r>
            <a:r>
              <a:rPr lang="en-US" altLang="zh-CN" sz="3200" b="1" dirty="0" smtClean="0">
                <a:solidFill>
                  <a:srgbClr val="FF0000"/>
                </a:solidFill>
              </a:rPr>
              <a:t>&amp;</a:t>
            </a:r>
            <a:r>
              <a:rPr lang="zh-CN" altLang="en-US" sz="3200" b="1" dirty="0" smtClean="0">
                <a:solidFill>
                  <a:srgbClr val="FF0000"/>
                </a:solidFill>
              </a:rPr>
              <a:t>失业率</a:t>
            </a:r>
            <a:endParaRPr lang="zh-CN" altLang="en-US" sz="3200" b="1" dirty="0">
              <a:solidFill>
                <a:srgbClr val="FF0000"/>
              </a:solidFill>
            </a:endParaRPr>
          </a:p>
        </p:txBody>
      </p:sp>
      <p:sp>
        <p:nvSpPr>
          <p:cNvPr id="2" name="AutoShape 4" descr="http://bpic.wotucdn.com/18/69/02/18690227-9f68bd2afe37901c02e2701c80a9fa4b-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6" descr="http://bpic.wotucdn.com/18/69/02/18690227-9f68bd2afe37901c02e2701c80a9fa4b-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194" name="Picture 2" descr="http://img.mp.itc.cn/upload/20160609/75a95c01e9fa4cec901bdfa3499ea5cf_t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49137"/>
            <a:ext cx="3415553" cy="240886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对象 5"/>
          <p:cNvGraphicFramePr>
            <a:graphicFrameLocks noChangeAspect="1"/>
          </p:cNvGraphicFramePr>
          <p:nvPr>
            <p:extLst>
              <p:ext uri="{D42A27DB-BD31-4B8C-83A1-F6EECF244321}">
                <p14:modId xmlns:p14="http://schemas.microsoft.com/office/powerpoint/2010/main" val="1392171954"/>
              </p:ext>
            </p:extLst>
          </p:nvPr>
        </p:nvGraphicFramePr>
        <p:xfrm>
          <a:off x="1575598" y="3191837"/>
          <a:ext cx="4902222" cy="1083049"/>
        </p:xfrm>
        <a:graphic>
          <a:graphicData uri="http://schemas.openxmlformats.org/presentationml/2006/ole">
            <mc:AlternateContent xmlns:mc="http://schemas.openxmlformats.org/markup-compatibility/2006">
              <mc:Choice xmlns:v="urn:schemas-microsoft-com:vml" Requires="v">
                <p:oleObj spid="_x0000_s1508" name="Equation" r:id="rId4" imgW="2184120" imgH="482400" progId="Equation.DSMT4">
                  <p:embed/>
                </p:oleObj>
              </mc:Choice>
              <mc:Fallback>
                <p:oleObj name="Equation" r:id="rId4" imgW="2184120" imgH="482400" progId="Equation.DSMT4">
                  <p:embed/>
                  <p:pic>
                    <p:nvPicPr>
                      <p:cNvPr id="6" name="对象 5"/>
                      <p:cNvPicPr/>
                      <p:nvPr/>
                    </p:nvPicPr>
                    <p:blipFill>
                      <a:blip r:embed="rId5"/>
                      <a:stretch>
                        <a:fillRect/>
                      </a:stretch>
                    </p:blipFill>
                    <p:spPr>
                      <a:xfrm>
                        <a:off x="1575598" y="3191837"/>
                        <a:ext cx="4902222" cy="1083049"/>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871280826"/>
              </p:ext>
            </p:extLst>
          </p:nvPr>
        </p:nvGraphicFramePr>
        <p:xfrm>
          <a:off x="1355351" y="1762914"/>
          <a:ext cx="5641975" cy="1084263"/>
        </p:xfrm>
        <a:graphic>
          <a:graphicData uri="http://schemas.openxmlformats.org/presentationml/2006/ole">
            <mc:AlternateContent xmlns:mc="http://schemas.openxmlformats.org/markup-compatibility/2006">
              <mc:Choice xmlns:v="urn:schemas-microsoft-com:vml" Requires="v">
                <p:oleObj spid="_x0000_s1509" name="Equation" r:id="rId6" imgW="2514600" imgH="482400" progId="Equation.DSMT4">
                  <p:embed/>
                </p:oleObj>
              </mc:Choice>
              <mc:Fallback>
                <p:oleObj name="Equation" r:id="rId6" imgW="2514600" imgH="482400" progId="Equation.DSMT4">
                  <p:embed/>
                  <p:pic>
                    <p:nvPicPr>
                      <p:cNvPr id="7" name="对象 6"/>
                      <p:cNvPicPr>
                        <a:picLocks noChangeAspect="1" noChangeArrowheads="1"/>
                      </p:cNvPicPr>
                      <p:nvPr/>
                    </p:nvPicPr>
                    <p:blipFill>
                      <a:blip r:embed="rId7"/>
                      <a:srcRect/>
                      <a:stretch>
                        <a:fillRect/>
                      </a:stretch>
                    </p:blipFill>
                    <p:spPr bwMode="auto">
                      <a:xfrm>
                        <a:off x="1355351" y="1762914"/>
                        <a:ext cx="5641975" cy="108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7472923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b="1" dirty="0">
                <a:solidFill>
                  <a:srgbClr val="FF0000"/>
                </a:solidFill>
              </a:rPr>
              <a:t>劳动力参工</a:t>
            </a:r>
            <a:r>
              <a:rPr lang="zh-CN" altLang="en-US" sz="2800" b="1" dirty="0" smtClean="0">
                <a:solidFill>
                  <a:srgbClr val="FF0000"/>
                </a:solidFill>
              </a:rPr>
              <a:t>率：人口红利的问题</a:t>
            </a:r>
            <a:endParaRPr lang="zh-CN" altLang="en-US" sz="2800" dirty="0"/>
          </a:p>
        </p:txBody>
      </p:sp>
      <p:sp>
        <p:nvSpPr>
          <p:cNvPr id="3" name="内容占位符 2"/>
          <p:cNvSpPr>
            <a:spLocks noGrp="1"/>
          </p:cNvSpPr>
          <p:nvPr>
            <p:ph idx="1"/>
          </p:nvPr>
        </p:nvSpPr>
        <p:spPr/>
        <p:txBody>
          <a:bodyPr/>
          <a:lstStyle/>
          <a:p>
            <a:r>
              <a:rPr lang="zh-CN" altLang="en-US" dirty="0" smtClean="0">
                <a:solidFill>
                  <a:srgbClr val="005EA4"/>
                </a:solidFill>
              </a:rPr>
              <a:t>中国改革开放</a:t>
            </a:r>
            <a:r>
              <a:rPr lang="en-US" altLang="zh-CN" dirty="0" smtClean="0">
                <a:solidFill>
                  <a:srgbClr val="005EA4"/>
                </a:solidFill>
              </a:rPr>
              <a:t>40</a:t>
            </a:r>
            <a:r>
              <a:rPr lang="zh-CN" altLang="en-US" dirty="0" smtClean="0">
                <a:solidFill>
                  <a:srgbClr val="005EA4"/>
                </a:solidFill>
              </a:rPr>
              <a:t>年的高速发展</a:t>
            </a:r>
            <a:endParaRPr lang="en-US" altLang="zh-CN" sz="2400" dirty="0" smtClean="0"/>
          </a:p>
          <a:p>
            <a:pPr lvl="1"/>
            <a:r>
              <a:rPr lang="zh-CN" altLang="en-US" sz="2400" dirty="0" smtClean="0"/>
              <a:t>世界工厂</a:t>
            </a:r>
            <a:endParaRPr lang="en-US" altLang="zh-CN" sz="2400" dirty="0" smtClean="0"/>
          </a:p>
          <a:p>
            <a:pPr lvl="1"/>
            <a:r>
              <a:rPr lang="zh-CN" altLang="en-US" sz="2400" dirty="0"/>
              <a:t>电</a:t>
            </a:r>
            <a:r>
              <a:rPr lang="zh-CN" altLang="en-US" sz="2400" dirty="0" smtClean="0"/>
              <a:t>商轰轰烈烈的发展</a:t>
            </a:r>
            <a:endParaRPr lang="en-US" altLang="zh-CN" sz="2400" dirty="0" smtClean="0"/>
          </a:p>
          <a:p>
            <a:pPr lvl="1"/>
            <a:endParaRPr lang="en-US" altLang="zh-CN" dirty="0" smtClean="0"/>
          </a:p>
          <a:p>
            <a:r>
              <a:rPr lang="zh-CN" altLang="en-US" dirty="0" smtClean="0">
                <a:solidFill>
                  <a:srgbClr val="005EA4"/>
                </a:solidFill>
              </a:rPr>
              <a:t>当前面临的困境</a:t>
            </a:r>
            <a:endParaRPr lang="en-US" altLang="zh-CN" dirty="0" smtClean="0">
              <a:solidFill>
                <a:srgbClr val="005EA4"/>
              </a:solidFill>
            </a:endParaRPr>
          </a:p>
          <a:p>
            <a:pPr lvl="1"/>
            <a:r>
              <a:rPr lang="zh-CN" altLang="en-US" sz="2400" dirty="0" smtClean="0"/>
              <a:t>中国养老问题</a:t>
            </a:r>
            <a:endParaRPr lang="en-US" altLang="zh-CN" sz="2400" dirty="0" smtClean="0"/>
          </a:p>
          <a:p>
            <a:pPr lvl="1"/>
            <a:r>
              <a:rPr lang="zh-CN" altLang="en-US" sz="2400" dirty="0" smtClean="0"/>
              <a:t>青壮年劳动力供给问题</a:t>
            </a:r>
            <a:endParaRPr lang="en-US" altLang="zh-CN" sz="2400" dirty="0" smtClean="0"/>
          </a:p>
          <a:p>
            <a:pPr lvl="1"/>
            <a:r>
              <a:rPr lang="zh-CN" altLang="en-US" sz="2400" dirty="0" smtClean="0"/>
              <a:t>二胎政策</a:t>
            </a:r>
            <a:endParaRPr lang="en-US" altLang="zh-CN" sz="2400" dirty="0" smtClean="0"/>
          </a:p>
        </p:txBody>
      </p:sp>
    </p:spTree>
    <p:extLst>
      <p:ext uri="{BB962C8B-B14F-4D97-AF65-F5344CB8AC3E}">
        <p14:creationId xmlns:p14="http://schemas.microsoft.com/office/powerpoint/2010/main" val="368540128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http://bpic.wotucdn.com/18/69/02/18690227-9f68bd2afe37901c02e2701c80a9fa4b-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6" descr="http://bpic.wotucdn.com/18/69/02/18690227-9f68bd2afe37901c02e2701c80a9fa4b-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612" y="1608824"/>
            <a:ext cx="7037765" cy="36634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393576" y="5388147"/>
            <a:ext cx="4356848" cy="400110"/>
          </a:xfrm>
          <a:prstGeom prst="rect">
            <a:avLst/>
          </a:prstGeom>
          <a:noFill/>
        </p:spPr>
        <p:txBody>
          <a:bodyPr wrap="square" rtlCol="0">
            <a:spAutoFit/>
          </a:bodyPr>
          <a:lstStyle/>
          <a:p>
            <a:pPr algn="ctr"/>
            <a:r>
              <a:rPr lang="en-US" altLang="zh-CN" sz="2000" dirty="0" smtClean="0"/>
              <a:t>1960</a:t>
            </a:r>
            <a:r>
              <a:rPr lang="zh-CN" altLang="en-US" sz="2000" dirty="0" smtClean="0"/>
              <a:t>年以来的失业率</a:t>
            </a:r>
            <a:endParaRPr lang="zh-CN" altLang="en-US" sz="2000" dirty="0"/>
          </a:p>
        </p:txBody>
      </p:sp>
      <p:sp>
        <p:nvSpPr>
          <p:cNvPr id="6" name="标题 1"/>
          <p:cNvSpPr>
            <a:spLocks noGrp="1"/>
          </p:cNvSpPr>
          <p:nvPr>
            <p:ph type="title"/>
          </p:nvPr>
        </p:nvSpPr>
        <p:spPr>
          <a:xfrm>
            <a:off x="457200" y="609600"/>
            <a:ext cx="8229600" cy="808038"/>
          </a:xfrm>
        </p:spPr>
        <p:txBody>
          <a:bodyPr/>
          <a:lstStyle/>
          <a:p>
            <a:r>
              <a:rPr lang="zh-CN" altLang="en-US" sz="2800" b="1" dirty="0" smtClean="0">
                <a:solidFill>
                  <a:srgbClr val="FF0000"/>
                </a:solidFill>
              </a:rPr>
              <a:t>失业率的波动</a:t>
            </a:r>
            <a:endParaRPr lang="zh-CN" altLang="en-US" sz="2800" dirty="0"/>
          </a:p>
        </p:txBody>
      </p:sp>
    </p:spTree>
    <p:extLst>
      <p:ext uri="{BB962C8B-B14F-4D97-AF65-F5344CB8AC3E}">
        <p14:creationId xmlns:p14="http://schemas.microsoft.com/office/powerpoint/2010/main" val="33785934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http://bpic.wotucdn.com/18/69/02/18690227-9f68bd2afe37901c02e2701c80a9fa4b-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6" descr="http://bpic.wotucdn.com/18/69/02/18690227-9f68bd2afe37901c02e2701c80a9fa4b-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标题 3"/>
          <p:cNvSpPr>
            <a:spLocks noGrp="1"/>
          </p:cNvSpPr>
          <p:nvPr>
            <p:ph type="title"/>
          </p:nvPr>
        </p:nvSpPr>
        <p:spPr>
          <a:xfrm>
            <a:off x="457200" y="609600"/>
            <a:ext cx="8229600" cy="808038"/>
          </a:xfrm>
        </p:spPr>
        <p:txBody>
          <a:bodyPr/>
          <a:lstStyle/>
          <a:p>
            <a:pPr algn="l"/>
            <a:r>
              <a:rPr lang="zh-CN" altLang="en-US" sz="3600" b="1" dirty="0"/>
              <a:t>失业的</a:t>
            </a:r>
            <a:r>
              <a:rPr lang="zh-CN" altLang="en-US" sz="3600" b="1" dirty="0" smtClean="0"/>
              <a:t>类型</a:t>
            </a:r>
            <a:endParaRPr lang="zh-CN" altLang="en-US" sz="3600" b="1" dirty="0"/>
          </a:p>
        </p:txBody>
      </p:sp>
      <p:sp>
        <p:nvSpPr>
          <p:cNvPr id="14" name="内容占位符 4"/>
          <p:cNvSpPr>
            <a:spLocks noGrp="1"/>
          </p:cNvSpPr>
          <p:nvPr>
            <p:ph idx="1"/>
          </p:nvPr>
        </p:nvSpPr>
        <p:spPr>
          <a:xfrm>
            <a:off x="457200" y="1600200"/>
            <a:ext cx="8229600" cy="4525963"/>
          </a:xfrm>
        </p:spPr>
        <p:txBody>
          <a:bodyPr/>
          <a:lstStyle/>
          <a:p>
            <a:r>
              <a:rPr lang="zh-CN" altLang="en-US" sz="2400" b="1" dirty="0" smtClean="0">
                <a:solidFill>
                  <a:srgbClr val="FF0000"/>
                </a:solidFill>
              </a:rPr>
              <a:t>摩擦性失业：</a:t>
            </a:r>
            <a:r>
              <a:rPr lang="zh-CN" altLang="en-US" sz="2400" dirty="0" smtClean="0"/>
              <a:t>工人寻找最适合自己嗜好和技能的工作需要时间而引起的失业。</a:t>
            </a:r>
            <a:endParaRPr lang="en-US" altLang="zh-CN" sz="2400" dirty="0" smtClean="0"/>
          </a:p>
          <a:p>
            <a:pPr lvl="1">
              <a:buFont typeface="Wingdings" panose="05000000000000000000" pitchFamily="2" charset="2"/>
              <a:buChar char="Ø"/>
            </a:pPr>
            <a:r>
              <a:rPr lang="zh-CN" altLang="en-US" sz="1600" dirty="0"/>
              <a:t>摩擦</a:t>
            </a:r>
            <a:r>
              <a:rPr lang="zh-CN" altLang="en-US" sz="1600" dirty="0" smtClean="0"/>
              <a:t>性失业是不可避免的，因为经济总是处于变动之中。</a:t>
            </a:r>
            <a:endParaRPr lang="en-US" altLang="zh-CN" sz="1600" dirty="0"/>
          </a:p>
          <a:p>
            <a:pPr lvl="1">
              <a:buFont typeface="Wingdings" panose="05000000000000000000" pitchFamily="2" charset="2"/>
              <a:buChar char="Ø"/>
            </a:pPr>
            <a:r>
              <a:rPr lang="zh-CN" altLang="en-US" sz="1600" dirty="0" smtClean="0"/>
              <a:t>各行业或各地区之间的需求构成变动（部门</a:t>
            </a:r>
            <a:r>
              <a:rPr lang="zh-CN" altLang="en-US" sz="1600" dirty="0"/>
              <a:t>转移</a:t>
            </a:r>
            <a:r>
              <a:rPr lang="zh-CN" altLang="en-US" sz="1600" dirty="0" smtClean="0"/>
              <a:t>）暂时引起失业。</a:t>
            </a:r>
            <a:endParaRPr lang="en-US" altLang="zh-CN" sz="1600" dirty="0" smtClean="0"/>
          </a:p>
          <a:p>
            <a:pPr lvl="1">
              <a:buFont typeface="Wingdings" panose="05000000000000000000" pitchFamily="2" charset="2"/>
              <a:buChar char="Ø"/>
            </a:pPr>
            <a:r>
              <a:rPr lang="zh-CN" altLang="en-US" sz="1600" dirty="0" smtClean="0"/>
              <a:t>失业保险也会增加摩擦性失业人数。</a:t>
            </a:r>
            <a:endParaRPr lang="en-US" altLang="zh-CN" sz="1600" dirty="0" smtClean="0"/>
          </a:p>
          <a:p>
            <a:pPr marL="0" indent="0">
              <a:buNone/>
            </a:pPr>
            <a:endParaRPr lang="en-US" altLang="zh-CN" sz="2400" dirty="0" smtClean="0"/>
          </a:p>
        </p:txBody>
      </p:sp>
      <p:pic>
        <p:nvPicPr>
          <p:cNvPr id="15" name="Picture 2" descr="http://img.chashebao.com/pic/shiye/jgxs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123" y="3417467"/>
            <a:ext cx="3874807" cy="281804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7434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http://bpic.wotucdn.com/18/69/02/18690227-9f68bd2afe37901c02e2701c80a9fa4b-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6" descr="http://bpic.wotucdn.com/18/69/02/18690227-9f68bd2afe37901c02e2701c80a9fa4b-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标题 3"/>
          <p:cNvSpPr>
            <a:spLocks noGrp="1"/>
          </p:cNvSpPr>
          <p:nvPr>
            <p:ph type="title"/>
          </p:nvPr>
        </p:nvSpPr>
        <p:spPr>
          <a:xfrm>
            <a:off x="457200" y="609600"/>
            <a:ext cx="8229600" cy="808038"/>
          </a:xfrm>
        </p:spPr>
        <p:txBody>
          <a:bodyPr/>
          <a:lstStyle/>
          <a:p>
            <a:pPr algn="l"/>
            <a:r>
              <a:rPr lang="zh-CN" altLang="en-US" sz="3600" b="1" dirty="0"/>
              <a:t>失业的</a:t>
            </a:r>
            <a:r>
              <a:rPr lang="zh-CN" altLang="en-US" sz="3600" b="1" dirty="0" smtClean="0"/>
              <a:t>类型</a:t>
            </a:r>
            <a:endParaRPr lang="zh-CN" altLang="en-US" sz="3600" b="1" dirty="0"/>
          </a:p>
        </p:txBody>
      </p:sp>
      <p:sp>
        <p:nvSpPr>
          <p:cNvPr id="11" name="内容占位符 4"/>
          <p:cNvSpPr>
            <a:spLocks noGrp="1"/>
          </p:cNvSpPr>
          <p:nvPr>
            <p:ph idx="1"/>
          </p:nvPr>
        </p:nvSpPr>
        <p:spPr>
          <a:xfrm>
            <a:off x="457200" y="1600200"/>
            <a:ext cx="8229600" cy="4525963"/>
          </a:xfrm>
        </p:spPr>
        <p:txBody>
          <a:bodyPr/>
          <a:lstStyle/>
          <a:p>
            <a:endParaRPr lang="en-US" altLang="zh-CN" sz="2000" b="1" dirty="0" smtClean="0">
              <a:solidFill>
                <a:srgbClr val="FF0000"/>
              </a:solidFill>
            </a:endParaRPr>
          </a:p>
          <a:p>
            <a:r>
              <a:rPr lang="zh-CN" altLang="en-US" sz="2000" b="1" dirty="0" smtClean="0">
                <a:solidFill>
                  <a:srgbClr val="FF0000"/>
                </a:solidFill>
              </a:rPr>
              <a:t>结构性失业：</a:t>
            </a:r>
            <a:r>
              <a:rPr lang="zh-CN" altLang="en-US" sz="2000" dirty="0" smtClean="0"/>
              <a:t>由于某些劳动力市场上可提供的工作岗位数量不足以为每个想工作的人提供工作。这种失业可以解释为较长的失业持续时间。</a:t>
            </a:r>
            <a:endParaRPr lang="zh-CN" altLang="en-US" sz="2000" dirty="0"/>
          </a:p>
        </p:txBody>
      </p:sp>
      <p:pic>
        <p:nvPicPr>
          <p:cNvPr id="12" name="Picture 4" descr="http://www.rmzxb.com.cn/upload/resources/image/2016/12/29/144132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6644" y="3095757"/>
            <a:ext cx="3859706" cy="23372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337961789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http://bpic.wotucdn.com/18/69/02/18690227-9f68bd2afe37901c02e2701c80a9fa4b-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6" descr="http://bpic.wotucdn.com/18/69/02/18690227-9f68bd2afe37901c02e2701c80a9fa4b-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内容占位符 4"/>
          <p:cNvSpPr>
            <a:spLocks noGrp="1"/>
          </p:cNvSpPr>
          <p:nvPr>
            <p:ph idx="1"/>
          </p:nvPr>
        </p:nvSpPr>
        <p:spPr>
          <a:xfrm>
            <a:off x="396168" y="935182"/>
            <a:ext cx="8229600" cy="4525963"/>
          </a:xfrm>
        </p:spPr>
        <p:txBody>
          <a:bodyPr/>
          <a:lstStyle/>
          <a:p>
            <a:pPr marL="0" indent="0">
              <a:buNone/>
            </a:pPr>
            <a:r>
              <a:rPr lang="zh-CN" altLang="en-US" sz="2400" b="1" dirty="0" smtClean="0">
                <a:solidFill>
                  <a:srgbClr val="FF0000"/>
                </a:solidFill>
              </a:rPr>
              <a:t>最低工资法：对失业的影响</a:t>
            </a:r>
            <a:endParaRPr lang="zh-CN" altLang="en-US" sz="2400" b="1" dirty="0">
              <a:solidFill>
                <a:srgbClr val="FF0000"/>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2463" y="1709160"/>
            <a:ext cx="6380693" cy="3986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608729" y="6197767"/>
            <a:ext cx="4733365" cy="400110"/>
          </a:xfrm>
          <a:prstGeom prst="rect">
            <a:avLst/>
          </a:prstGeom>
          <a:noFill/>
        </p:spPr>
        <p:txBody>
          <a:bodyPr wrap="square" rtlCol="0">
            <a:spAutoFit/>
          </a:bodyPr>
          <a:lstStyle/>
          <a:p>
            <a:pPr algn="ctr"/>
            <a:r>
              <a:rPr lang="zh-CN" altLang="en-US" sz="2000" dirty="0" smtClean="0"/>
              <a:t>工资高于均衡水平引起的失业</a:t>
            </a:r>
            <a:endParaRPr lang="zh-CN" altLang="en-US" sz="2000" dirty="0"/>
          </a:p>
        </p:txBody>
      </p:sp>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8767" r="24344" b="20510"/>
          <a:stretch/>
        </p:blipFill>
        <p:spPr>
          <a:xfrm>
            <a:off x="7532707" y="3984964"/>
            <a:ext cx="1401742" cy="1305759"/>
          </a:xfrm>
          <a:prstGeom prst="rect">
            <a:avLst/>
          </a:prstGeom>
        </p:spPr>
      </p:pic>
      <p:sp>
        <p:nvSpPr>
          <p:cNvPr id="9" name="圆角矩形标注 8"/>
          <p:cNvSpPr/>
          <p:nvPr/>
        </p:nvSpPr>
        <p:spPr>
          <a:xfrm>
            <a:off x="7342095" y="2587466"/>
            <a:ext cx="1801905" cy="1438217"/>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b="1" dirty="0" smtClean="0">
                <a:solidFill>
                  <a:schemeClr val="tx1"/>
                </a:solidFill>
              </a:rPr>
              <a:t>劳动力中最不熟练工人和经验最少的工人，他们的均衡工资往往低于法定最低工资。</a:t>
            </a:r>
            <a:endParaRPr lang="zh-CN" altLang="en-US" sz="1600" b="1" dirty="0">
              <a:solidFill>
                <a:schemeClr val="tx1"/>
              </a:solidFill>
            </a:endParaRPr>
          </a:p>
        </p:txBody>
      </p:sp>
    </p:spTree>
    <p:extLst>
      <p:ext uri="{BB962C8B-B14F-4D97-AF65-F5344CB8AC3E}">
        <p14:creationId xmlns:p14="http://schemas.microsoft.com/office/powerpoint/2010/main" val="6823757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http://bpic.wotucdn.com/18/69/02/18690227-9f68bd2afe37901c02e2701c80a9fa4b-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6" descr="http://bpic.wotucdn.com/18/69/02/18690227-9f68bd2afe37901c02e2701c80a9fa4b-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内容占位符 4"/>
          <p:cNvSpPr>
            <a:spLocks noGrp="1"/>
          </p:cNvSpPr>
          <p:nvPr>
            <p:ph idx="1"/>
          </p:nvPr>
        </p:nvSpPr>
        <p:spPr>
          <a:xfrm>
            <a:off x="346824" y="793763"/>
            <a:ext cx="8229600" cy="4525963"/>
          </a:xfrm>
        </p:spPr>
        <p:txBody>
          <a:bodyPr/>
          <a:lstStyle/>
          <a:p>
            <a:pPr marL="0" indent="0">
              <a:buNone/>
            </a:pPr>
            <a:r>
              <a:rPr lang="zh-CN" altLang="en-US" sz="2400" b="1" dirty="0" smtClean="0">
                <a:solidFill>
                  <a:srgbClr val="FF0000"/>
                </a:solidFill>
              </a:rPr>
              <a:t>工会和集体</a:t>
            </a:r>
            <a:r>
              <a:rPr lang="zh-CN" altLang="en-US" sz="2400" b="1" dirty="0">
                <a:solidFill>
                  <a:srgbClr val="FF0000"/>
                </a:solidFill>
              </a:rPr>
              <a:t>谈判：对失业的影响</a:t>
            </a:r>
            <a:endParaRPr lang="en-US" altLang="zh-CN" sz="2400" b="1" dirty="0" smtClean="0">
              <a:solidFill>
                <a:srgbClr val="FF0000"/>
              </a:solidFill>
            </a:endParaRPr>
          </a:p>
          <a:p>
            <a:pPr lvl="1">
              <a:buFont typeface="Wingdings" panose="05000000000000000000" pitchFamily="2" charset="2"/>
              <a:buChar char="Ø"/>
            </a:pPr>
            <a:r>
              <a:rPr lang="zh-CN" altLang="en-US" sz="1600" dirty="0" smtClean="0"/>
              <a:t>工会是一种卡特尔，是一个就工资、津贴和工作条件与雇主进行谈判的工人协会</a:t>
            </a:r>
            <a:endParaRPr lang="en-US" altLang="zh-CN" sz="1600" dirty="0" smtClean="0"/>
          </a:p>
          <a:p>
            <a:pPr lvl="1">
              <a:buFont typeface="Wingdings" panose="05000000000000000000" pitchFamily="2" charset="2"/>
              <a:buChar char="Ø"/>
            </a:pPr>
            <a:r>
              <a:rPr lang="zh-CN" altLang="en-US" sz="1600" dirty="0" smtClean="0"/>
              <a:t>工会与企业就就业条件达成一致的过程就是集体谈判</a:t>
            </a:r>
            <a:endParaRPr lang="en-US" altLang="zh-CN" sz="1600" dirty="0" smtClean="0"/>
          </a:p>
          <a:p>
            <a:pPr lvl="1">
              <a:buFont typeface="Wingdings" panose="05000000000000000000" pitchFamily="2" charset="2"/>
              <a:buChar char="Ø"/>
            </a:pPr>
            <a:r>
              <a:rPr lang="zh-CN" altLang="en-US" sz="1600" dirty="0" smtClean="0"/>
              <a:t>谈判提出的</a:t>
            </a:r>
            <a:r>
              <a:rPr lang="zh-CN" altLang="en-US" sz="1600" dirty="0"/>
              <a:t>工资、津贴和工作</a:t>
            </a:r>
            <a:r>
              <a:rPr lang="zh-CN" altLang="en-US" sz="1600" dirty="0" smtClean="0"/>
              <a:t>条件会比没有工会时高，没有达成协议工会就会组织工人从企业撤出劳动，即罢工</a:t>
            </a:r>
            <a:endParaRPr lang="en-US" altLang="zh-CN" sz="1600" dirty="0" smtClean="0"/>
          </a:p>
          <a:p>
            <a:endParaRPr lang="en-US" altLang="zh-CN" sz="2000" dirty="0" smtClean="0"/>
          </a:p>
          <a:p>
            <a:endParaRPr lang="zh-CN" altLang="en-US" sz="2000" dirty="0"/>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5380" y="3380772"/>
            <a:ext cx="1541818" cy="2088951"/>
          </a:xfrm>
          <a:prstGeom prst="rect">
            <a:avLst/>
          </a:prstGeom>
        </p:spPr>
      </p:pic>
      <p:sp>
        <p:nvSpPr>
          <p:cNvPr id="7" name="文本占位符 4"/>
          <p:cNvSpPr txBox="1">
            <a:spLocks/>
          </p:cNvSpPr>
          <p:nvPr/>
        </p:nvSpPr>
        <p:spPr>
          <a:xfrm>
            <a:off x="767771" y="2792932"/>
            <a:ext cx="2811101" cy="527626"/>
          </a:xfrm>
          <a:prstGeom prst="rect">
            <a:avLst/>
          </a:prstGeom>
          <a:solidFill>
            <a:schemeClr val="accent1">
              <a:alpha val="31000"/>
            </a:schemeClr>
          </a:solidFill>
          <a:ln w="9525">
            <a:noFill/>
          </a:ln>
        </p:spPr>
        <p:txBody>
          <a:bodyPr/>
          <a:lstStyle>
            <a:lvl1pPr marL="257175" indent="-257175" algn="l" rtl="0" eaLnBrk="0" fontAlgn="base" hangingPunct="0">
              <a:spcBef>
                <a:spcPct val="20000"/>
              </a:spcBef>
              <a:spcAft>
                <a:spcPct val="0"/>
              </a:spcAft>
              <a:buChar char="•"/>
              <a:defRPr sz="2550">
                <a:solidFill>
                  <a:srgbClr val="005EA4"/>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400">
                <a:solidFill>
                  <a:schemeClr val="tx1"/>
                </a:solidFill>
                <a:latin typeface="+mn-lt"/>
              </a:defRPr>
            </a:lvl2pPr>
            <a:lvl3pPr marL="857250" indent="-171450" algn="l" rtl="0" eaLnBrk="0" fontAlgn="base" hangingPunct="0">
              <a:spcBef>
                <a:spcPct val="20000"/>
              </a:spcBef>
              <a:spcAft>
                <a:spcPct val="0"/>
              </a:spcAft>
              <a:buSzPct val="90000"/>
              <a:buChar char="•"/>
              <a:defRPr sz="2100">
                <a:solidFill>
                  <a:schemeClr val="tx1"/>
                </a:solidFill>
                <a:latin typeface="+mn-lt"/>
              </a:defRPr>
            </a:lvl3pPr>
            <a:lvl4pPr marL="1200150" indent="-171450" algn="l" rtl="0" eaLnBrk="0" fontAlgn="base" hangingPunct="0">
              <a:spcBef>
                <a:spcPct val="20000"/>
              </a:spcBef>
              <a:spcAft>
                <a:spcPct val="0"/>
              </a:spcAft>
              <a:buChar char="–"/>
              <a:defRPr sz="1800">
                <a:solidFill>
                  <a:schemeClr val="tx1"/>
                </a:solidFill>
                <a:latin typeface="+mn-lt"/>
              </a:defRPr>
            </a:lvl4pPr>
            <a:lvl5pPr marL="1543050" indent="-171450" algn="l" rtl="0" eaLnBrk="0" fontAlgn="base" hangingPunct="0">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a:lstStyle>
          <a:p>
            <a:pPr algn="ctr"/>
            <a:r>
              <a:rPr lang="zh-CN" altLang="en-US" b="1" kern="0" dirty="0" smtClean="0">
                <a:solidFill>
                  <a:srgbClr val="C00000"/>
                </a:solidFill>
              </a:rPr>
              <a:t>批评者</a:t>
            </a:r>
            <a:endParaRPr lang="zh-CN" altLang="en-US" b="1" kern="0" dirty="0">
              <a:solidFill>
                <a:srgbClr val="C00000"/>
              </a:solidFill>
            </a:endParaRPr>
          </a:p>
        </p:txBody>
      </p:sp>
      <p:sp>
        <p:nvSpPr>
          <p:cNvPr id="8" name="文本占位符 4"/>
          <p:cNvSpPr txBox="1">
            <a:spLocks/>
          </p:cNvSpPr>
          <p:nvPr/>
        </p:nvSpPr>
        <p:spPr>
          <a:xfrm>
            <a:off x="5349686" y="2792932"/>
            <a:ext cx="2811101" cy="527626"/>
          </a:xfrm>
          <a:prstGeom prst="rect">
            <a:avLst/>
          </a:prstGeom>
          <a:solidFill>
            <a:schemeClr val="accent1">
              <a:alpha val="31000"/>
            </a:schemeClr>
          </a:solidFill>
          <a:ln w="9525">
            <a:noFill/>
          </a:ln>
        </p:spPr>
        <p:txBody>
          <a:bodyPr/>
          <a:lstStyle>
            <a:lvl1pPr marL="257175" indent="-257175" algn="l" rtl="0" eaLnBrk="0" fontAlgn="base" hangingPunct="0">
              <a:spcBef>
                <a:spcPct val="20000"/>
              </a:spcBef>
              <a:spcAft>
                <a:spcPct val="0"/>
              </a:spcAft>
              <a:buChar char="•"/>
              <a:defRPr sz="2550">
                <a:solidFill>
                  <a:srgbClr val="005EA4"/>
                </a:solidFill>
                <a:latin typeface="+mn-lt"/>
                <a:ea typeface="+mn-ea"/>
                <a:cs typeface="+mn-cs"/>
              </a:defRPr>
            </a:lvl1pPr>
            <a:lvl2pPr marL="557213" indent="-214313" algn="l" rtl="0" eaLnBrk="0" fontAlgn="base" hangingPunct="0">
              <a:spcBef>
                <a:spcPct val="20000"/>
              </a:spcBef>
              <a:spcAft>
                <a:spcPct val="0"/>
              </a:spcAft>
              <a:buFont typeface="Arial" panose="020B0604020202020204" pitchFamily="34" charset="0"/>
              <a:buChar char="–"/>
              <a:defRPr sz="2400">
                <a:solidFill>
                  <a:schemeClr val="tx1"/>
                </a:solidFill>
                <a:latin typeface="+mn-lt"/>
              </a:defRPr>
            </a:lvl2pPr>
            <a:lvl3pPr marL="857250" indent="-171450" algn="l" rtl="0" eaLnBrk="0" fontAlgn="base" hangingPunct="0">
              <a:spcBef>
                <a:spcPct val="20000"/>
              </a:spcBef>
              <a:spcAft>
                <a:spcPct val="0"/>
              </a:spcAft>
              <a:buSzPct val="90000"/>
              <a:buChar char="•"/>
              <a:defRPr sz="2100">
                <a:solidFill>
                  <a:schemeClr val="tx1"/>
                </a:solidFill>
                <a:latin typeface="+mn-lt"/>
              </a:defRPr>
            </a:lvl3pPr>
            <a:lvl4pPr marL="1200150" indent="-171450" algn="l" rtl="0" eaLnBrk="0" fontAlgn="base" hangingPunct="0">
              <a:spcBef>
                <a:spcPct val="20000"/>
              </a:spcBef>
              <a:spcAft>
                <a:spcPct val="0"/>
              </a:spcAft>
              <a:buChar char="–"/>
              <a:defRPr sz="1800">
                <a:solidFill>
                  <a:schemeClr val="tx1"/>
                </a:solidFill>
                <a:latin typeface="+mn-lt"/>
              </a:defRPr>
            </a:lvl4pPr>
            <a:lvl5pPr marL="1543050" indent="-171450" algn="l" rtl="0" eaLnBrk="0" fontAlgn="base" hangingPunct="0">
              <a:spcBef>
                <a:spcPct val="20000"/>
              </a:spcBef>
              <a:spcAft>
                <a:spcPct val="0"/>
              </a:spcAft>
              <a:buChar char="»"/>
              <a:defRPr sz="1500">
                <a:solidFill>
                  <a:schemeClr val="tx1"/>
                </a:solidFill>
                <a:latin typeface="+mn-lt"/>
              </a:defRPr>
            </a:lvl5pPr>
            <a:lvl6pPr marL="1885950" indent="-171450" algn="l" rtl="0" fontAlgn="base">
              <a:spcBef>
                <a:spcPct val="20000"/>
              </a:spcBef>
              <a:spcAft>
                <a:spcPct val="0"/>
              </a:spcAft>
              <a:buChar char="»"/>
              <a:defRPr sz="1500">
                <a:solidFill>
                  <a:schemeClr val="tx1"/>
                </a:solidFill>
                <a:latin typeface="+mn-lt"/>
              </a:defRPr>
            </a:lvl6pPr>
            <a:lvl7pPr marL="2228850" indent="-171450" algn="l" rtl="0" fontAlgn="base">
              <a:spcBef>
                <a:spcPct val="20000"/>
              </a:spcBef>
              <a:spcAft>
                <a:spcPct val="0"/>
              </a:spcAft>
              <a:buChar char="»"/>
              <a:defRPr sz="1500">
                <a:solidFill>
                  <a:schemeClr val="tx1"/>
                </a:solidFill>
                <a:latin typeface="+mn-lt"/>
              </a:defRPr>
            </a:lvl7pPr>
            <a:lvl8pPr marL="2571750" indent="-171450" algn="l" rtl="0" fontAlgn="base">
              <a:spcBef>
                <a:spcPct val="20000"/>
              </a:spcBef>
              <a:spcAft>
                <a:spcPct val="0"/>
              </a:spcAft>
              <a:buChar char="»"/>
              <a:defRPr sz="1500">
                <a:solidFill>
                  <a:schemeClr val="tx1"/>
                </a:solidFill>
                <a:latin typeface="+mn-lt"/>
              </a:defRPr>
            </a:lvl8pPr>
            <a:lvl9pPr marL="2914650" indent="-171450" algn="l" rtl="0" fontAlgn="base">
              <a:spcBef>
                <a:spcPct val="20000"/>
              </a:spcBef>
              <a:spcAft>
                <a:spcPct val="0"/>
              </a:spcAft>
              <a:buChar char="»"/>
              <a:defRPr sz="1500">
                <a:solidFill>
                  <a:schemeClr val="tx1"/>
                </a:solidFill>
                <a:latin typeface="+mn-lt"/>
              </a:defRPr>
            </a:lvl9pPr>
          </a:lstStyle>
          <a:p>
            <a:pPr algn="ctr"/>
            <a:r>
              <a:rPr lang="zh-CN" altLang="en-US" b="1" kern="0" dirty="0" smtClean="0">
                <a:solidFill>
                  <a:srgbClr val="C00000"/>
                </a:solidFill>
              </a:rPr>
              <a:t>支持者</a:t>
            </a:r>
            <a:endParaRPr lang="zh-CN" altLang="en-US" b="1" kern="0" dirty="0">
              <a:solidFill>
                <a:srgbClr val="C00000"/>
              </a:solidFill>
            </a:endParaRPr>
          </a:p>
        </p:txBody>
      </p:sp>
      <p:sp>
        <p:nvSpPr>
          <p:cNvPr id="9" name="内容占位符 5"/>
          <p:cNvSpPr txBox="1">
            <a:spLocks/>
          </p:cNvSpPr>
          <p:nvPr/>
        </p:nvSpPr>
        <p:spPr bwMode="auto">
          <a:xfrm>
            <a:off x="346824" y="3577934"/>
            <a:ext cx="3388658" cy="2120439"/>
          </a:xfrm>
          <a:prstGeom prst="rect">
            <a:avLst/>
          </a:prstGeom>
          <a:solidFill>
            <a:srgbClr val="FF99FF">
              <a:alpha val="36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200000"/>
              </a:lnSpc>
            </a:pPr>
            <a:r>
              <a:rPr lang="zh-CN" altLang="en-US" sz="1600" b="1" kern="0" dirty="0" smtClean="0"/>
              <a:t>工资高于竞争水平带来失业</a:t>
            </a:r>
            <a:endParaRPr lang="en-US" altLang="zh-CN" sz="1600" b="1" kern="0" dirty="0" smtClean="0"/>
          </a:p>
          <a:p>
            <a:pPr>
              <a:lnSpc>
                <a:spcPct val="200000"/>
              </a:lnSpc>
            </a:pPr>
            <a:r>
              <a:rPr lang="zh-CN" altLang="en-US" sz="1600" b="1" kern="0" dirty="0" smtClean="0"/>
              <a:t>劳动配置无效率促进规模经济</a:t>
            </a:r>
            <a:endParaRPr lang="en-US" altLang="zh-CN" sz="1600" b="1" kern="0" dirty="0" smtClean="0"/>
          </a:p>
          <a:p>
            <a:pPr>
              <a:lnSpc>
                <a:spcPct val="200000"/>
              </a:lnSpc>
            </a:pPr>
            <a:r>
              <a:rPr lang="zh-CN" altLang="en-US" sz="1600" b="1" kern="0" dirty="0"/>
              <a:t>降低其他经济部门的工资</a:t>
            </a:r>
            <a:endParaRPr lang="en-US" altLang="zh-CN" sz="1600" b="1" kern="0" dirty="0"/>
          </a:p>
          <a:p>
            <a:pPr>
              <a:lnSpc>
                <a:spcPct val="200000"/>
              </a:lnSpc>
            </a:pPr>
            <a:endParaRPr lang="en-US" altLang="zh-CN" sz="2000" b="1" kern="0" dirty="0" smtClean="0"/>
          </a:p>
        </p:txBody>
      </p:sp>
      <p:sp>
        <p:nvSpPr>
          <p:cNvPr id="10" name="内容占位符 5"/>
          <p:cNvSpPr txBox="1">
            <a:spLocks/>
          </p:cNvSpPr>
          <p:nvPr/>
        </p:nvSpPr>
        <p:spPr bwMode="auto">
          <a:xfrm>
            <a:off x="5151007" y="3577934"/>
            <a:ext cx="3992993" cy="2120439"/>
          </a:xfrm>
          <a:prstGeom prst="rect">
            <a:avLst/>
          </a:prstGeom>
          <a:solidFill>
            <a:srgbClr val="FF99FF">
              <a:alpha val="36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pPr>
            <a:r>
              <a:rPr lang="zh-CN" altLang="en-US" sz="1600" b="1" kern="0" dirty="0" smtClean="0"/>
              <a:t>保护工人免受企业所有者摆布</a:t>
            </a:r>
            <a:endParaRPr lang="en-US" altLang="zh-CN" sz="1600" b="1" kern="0" dirty="0" smtClean="0"/>
          </a:p>
          <a:p>
            <a:pPr>
              <a:lnSpc>
                <a:spcPct val="150000"/>
              </a:lnSpc>
            </a:pPr>
            <a:r>
              <a:rPr lang="zh-CN" altLang="en-US" sz="1600" b="1" kern="0" dirty="0" smtClean="0"/>
              <a:t>帮助企业保有一支乐观而富有生产效率的劳动力队伍</a:t>
            </a:r>
            <a:endParaRPr lang="en-US" altLang="zh-CN" sz="1600" b="1" kern="0" dirty="0" smtClean="0"/>
          </a:p>
          <a:p>
            <a:pPr>
              <a:lnSpc>
                <a:spcPct val="150000"/>
              </a:lnSpc>
            </a:pPr>
            <a:r>
              <a:rPr lang="zh-CN" altLang="en-US" sz="1600" b="1" kern="0" dirty="0" smtClean="0"/>
              <a:t>帮助企业有效的对工人利益作出反应降低</a:t>
            </a:r>
            <a:r>
              <a:rPr lang="zh-CN" altLang="en-US" sz="1600" b="1" kern="0" dirty="0"/>
              <a:t>其他经济部门的工资</a:t>
            </a:r>
            <a:endParaRPr lang="en-US" altLang="zh-CN" sz="1600" b="1" kern="0" dirty="0"/>
          </a:p>
          <a:p>
            <a:pPr>
              <a:lnSpc>
                <a:spcPct val="200000"/>
              </a:lnSpc>
            </a:pPr>
            <a:endParaRPr lang="en-US" altLang="zh-CN" sz="2000" b="1" kern="0" dirty="0" smtClean="0"/>
          </a:p>
        </p:txBody>
      </p:sp>
    </p:spTree>
    <p:extLst>
      <p:ext uri="{BB962C8B-B14F-4D97-AF65-F5344CB8AC3E}">
        <p14:creationId xmlns:p14="http://schemas.microsoft.com/office/powerpoint/2010/main" val="515593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http://bpic.wotucdn.com/18/69/02/18690227-9f68bd2afe37901c02e2701c80a9fa4b-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6" descr="http://bpic.wotucdn.com/18/69/02/18690227-9f68bd2afe37901c02e2701c80a9fa4b-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内容占位符 4"/>
          <p:cNvSpPr>
            <a:spLocks noGrp="1"/>
          </p:cNvSpPr>
          <p:nvPr>
            <p:ph idx="1"/>
          </p:nvPr>
        </p:nvSpPr>
        <p:spPr>
          <a:xfrm>
            <a:off x="460375" y="876993"/>
            <a:ext cx="8229600" cy="4525963"/>
          </a:xfrm>
        </p:spPr>
        <p:txBody>
          <a:bodyPr/>
          <a:lstStyle/>
          <a:p>
            <a:pPr marL="0" indent="0">
              <a:buNone/>
            </a:pPr>
            <a:r>
              <a:rPr lang="zh-CN" altLang="en-US" sz="2400" b="1" dirty="0" smtClean="0">
                <a:solidFill>
                  <a:srgbClr val="FF0000"/>
                </a:solidFill>
              </a:rPr>
              <a:t>效率工资</a:t>
            </a:r>
            <a:r>
              <a:rPr lang="zh-CN" altLang="en-US" sz="2400" b="1" dirty="0">
                <a:solidFill>
                  <a:srgbClr val="FF0000"/>
                </a:solidFill>
              </a:rPr>
              <a:t>理论：对失业的影响</a:t>
            </a:r>
            <a:endParaRPr lang="en-US" altLang="zh-CN" sz="2400" b="1" dirty="0" smtClean="0">
              <a:solidFill>
                <a:srgbClr val="FF0000"/>
              </a:solidFill>
            </a:endParaRPr>
          </a:p>
          <a:p>
            <a:pPr lvl="1">
              <a:buFont typeface="Wingdings" panose="05000000000000000000" pitchFamily="2" charset="2"/>
              <a:buChar char="Ø"/>
            </a:pPr>
            <a:r>
              <a:rPr lang="zh-CN" altLang="en-US" sz="1600" dirty="0" smtClean="0"/>
              <a:t>效率工资是企业为了提高工人的生产率而支付额度高于均衡水平的工资。工资高于均衡水平，企业的经营水平会更具有效率。因此即使存在超额劳动供给，企业保持高工资也是有利的。</a:t>
            </a:r>
            <a:endParaRPr lang="en-US" altLang="zh-CN" sz="1600" dirty="0" smtClean="0"/>
          </a:p>
          <a:p>
            <a:pPr lvl="1">
              <a:buFont typeface="Wingdings" panose="05000000000000000000" pitchFamily="2" charset="2"/>
              <a:buChar char="Ø"/>
            </a:pPr>
            <a:r>
              <a:rPr lang="zh-CN" altLang="en-US" sz="1600" dirty="0"/>
              <a:t>效率工资</a:t>
            </a:r>
            <a:r>
              <a:rPr lang="zh-CN" altLang="en-US" sz="1600" dirty="0" smtClean="0"/>
              <a:t>理论的新观点是支付高工资可能是有利的，因为高工资可以提高企业工人的效率。</a:t>
            </a:r>
            <a:endParaRPr lang="en-US" altLang="zh-CN" sz="1600" dirty="0" smtClean="0"/>
          </a:p>
          <a:p>
            <a:pPr marL="0" indent="0">
              <a:buNone/>
            </a:pPr>
            <a:endParaRPr lang="en-US" altLang="zh-CN" sz="2000" b="1" dirty="0" smtClean="0"/>
          </a:p>
          <a:p>
            <a:pPr marL="0" indent="0">
              <a:buNone/>
            </a:pPr>
            <a:r>
              <a:rPr lang="zh-CN" altLang="en-US" sz="2000" b="1" dirty="0" smtClean="0">
                <a:solidFill>
                  <a:srgbClr val="FF0000"/>
                </a:solidFill>
              </a:rPr>
              <a:t>四种</a:t>
            </a:r>
            <a:r>
              <a:rPr lang="zh-CN" altLang="en-US" sz="2000" b="1" dirty="0">
                <a:solidFill>
                  <a:srgbClr val="FF0000"/>
                </a:solidFill>
              </a:rPr>
              <a:t>效率工资</a:t>
            </a:r>
            <a:r>
              <a:rPr lang="zh-CN" altLang="en-US" sz="2000" b="1" dirty="0" smtClean="0">
                <a:solidFill>
                  <a:srgbClr val="FF0000"/>
                </a:solidFill>
              </a:rPr>
              <a:t>理论机制：</a:t>
            </a:r>
            <a:endParaRPr lang="en-US" altLang="zh-CN" sz="2000" dirty="0" smtClean="0">
              <a:solidFill>
                <a:srgbClr val="FF0000"/>
              </a:solidFill>
            </a:endParaRPr>
          </a:p>
          <a:p>
            <a:pPr lvl="1">
              <a:buFont typeface="Wingdings" panose="05000000000000000000" pitchFamily="2" charset="2"/>
              <a:buChar char="Ø"/>
            </a:pPr>
            <a:r>
              <a:rPr lang="zh-CN" altLang="en-US" sz="1600" dirty="0" smtClean="0"/>
              <a:t>工人健康</a:t>
            </a:r>
            <a:endParaRPr lang="en-US" altLang="zh-CN" sz="1600" dirty="0" smtClean="0"/>
          </a:p>
          <a:p>
            <a:pPr lvl="1">
              <a:buFont typeface="Wingdings" panose="05000000000000000000" pitchFamily="2" charset="2"/>
              <a:buChar char="Ø"/>
            </a:pPr>
            <a:r>
              <a:rPr lang="zh-CN" altLang="en-US" sz="1600" dirty="0" smtClean="0"/>
              <a:t>工人流动率</a:t>
            </a:r>
            <a:endParaRPr lang="en-US" altLang="zh-CN" sz="1600" dirty="0" smtClean="0"/>
          </a:p>
          <a:p>
            <a:pPr lvl="1">
              <a:buFont typeface="Wingdings" panose="05000000000000000000" pitchFamily="2" charset="2"/>
              <a:buChar char="Ø"/>
            </a:pPr>
            <a:r>
              <a:rPr lang="zh-CN" altLang="en-US" sz="1600" dirty="0" smtClean="0"/>
              <a:t>工人素质</a:t>
            </a:r>
            <a:endParaRPr lang="en-US" altLang="zh-CN" sz="1600" dirty="0" smtClean="0"/>
          </a:p>
          <a:p>
            <a:pPr lvl="1">
              <a:buFont typeface="Wingdings" panose="05000000000000000000" pitchFamily="2" charset="2"/>
              <a:buChar char="Ø"/>
            </a:pPr>
            <a:r>
              <a:rPr lang="zh-CN" altLang="en-US" sz="1600" dirty="0" smtClean="0"/>
              <a:t>工人努力程度</a:t>
            </a:r>
            <a:endParaRPr lang="en-US" altLang="zh-CN" sz="1600" dirty="0" smtClean="0"/>
          </a:p>
          <a:p>
            <a:endParaRPr lang="en-US" altLang="zh-CN" sz="2000" dirty="0" smtClean="0"/>
          </a:p>
          <a:p>
            <a:endParaRPr lang="zh-CN" altLang="en-US" sz="2000" dirty="0"/>
          </a:p>
        </p:txBody>
      </p:sp>
      <p:pic>
        <p:nvPicPr>
          <p:cNvPr id="7" name="图片 6"/>
          <p:cNvPicPr>
            <a:picLocks noChangeAspect="1"/>
          </p:cNvPicPr>
          <p:nvPr/>
        </p:nvPicPr>
        <p:blipFill>
          <a:blip r:embed="rId2"/>
          <a:stretch>
            <a:fillRect/>
          </a:stretch>
        </p:blipFill>
        <p:spPr>
          <a:xfrm>
            <a:off x="4386262" y="3064713"/>
            <a:ext cx="3112298" cy="1905981"/>
          </a:xfrm>
          <a:prstGeom prst="rect">
            <a:avLst/>
          </a:prstGeom>
        </p:spPr>
      </p:pic>
    </p:spTree>
    <p:extLst>
      <p:ext uri="{BB962C8B-B14F-4D97-AF65-F5344CB8AC3E}">
        <p14:creationId xmlns:p14="http://schemas.microsoft.com/office/powerpoint/2010/main" val="28297650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solidFill>
            <a:schemeClr val="accent5"/>
          </a:solidFill>
          <a:ln>
            <a:solidFill>
              <a:schemeClr val="accent5"/>
            </a:solidFill>
          </a:ln>
        </p:spPr>
        <p:txBody>
          <a:bodyPr/>
          <a:lstStyle/>
          <a:p>
            <a:r>
              <a:rPr lang="en-US" altLang="zh-CN" sz="3600" dirty="0" smtClean="0">
                <a:sym typeface="+mn-ea"/>
              </a:rPr>
              <a:t>1.</a:t>
            </a:r>
            <a:r>
              <a:rPr lang="zh-CN" altLang="en-US" sz="3600" dirty="0" smtClean="0">
                <a:sym typeface="+mn-ea"/>
              </a:rPr>
              <a:t>什么</a:t>
            </a:r>
            <a:r>
              <a:rPr lang="zh-CN" altLang="en-US" sz="3600" dirty="0">
                <a:sym typeface="+mn-ea"/>
              </a:rPr>
              <a:t>是国民</a:t>
            </a:r>
            <a:r>
              <a:rPr lang="zh-CN" altLang="en-US" sz="3600" dirty="0" smtClean="0">
                <a:sym typeface="+mn-ea"/>
              </a:rPr>
              <a:t>财富，如何定义？</a:t>
            </a:r>
            <a:endParaRPr lang="zh-CN" altLang="en-US" dirty="0"/>
          </a:p>
        </p:txBody>
      </p:sp>
      <p:sp>
        <p:nvSpPr>
          <p:cNvPr id="3" name="内容占位符 2"/>
          <p:cNvSpPr>
            <a:spLocks noGrp="1"/>
          </p:cNvSpPr>
          <p:nvPr>
            <p:ph idx="1"/>
          </p:nvPr>
        </p:nvSpPr>
        <p:spPr/>
        <p:txBody>
          <a:bodyPr/>
          <a:lstStyle/>
          <a:p>
            <a:pPr algn="l">
              <a:buClrTx/>
              <a:buSzTx/>
              <a:buFontTx/>
            </a:pPr>
            <a:endParaRPr lang="zh-CN" altLang="en-US" sz="2000" b="1" dirty="0"/>
          </a:p>
          <a:p>
            <a:pPr algn="l">
              <a:buClrTx/>
              <a:buSzTx/>
              <a:buFontTx/>
            </a:pPr>
            <a:endParaRPr lang="zh-CN" altLang="en-US" sz="2000" b="1" dirty="0"/>
          </a:p>
          <a:p>
            <a:pPr algn="l">
              <a:buClrTx/>
              <a:buSzTx/>
              <a:buFontTx/>
            </a:pPr>
            <a:endParaRPr lang="zh-CN" altLang="en-US" sz="2000" dirty="0"/>
          </a:p>
          <a:p>
            <a:pPr algn="l">
              <a:buClrTx/>
              <a:buSzTx/>
              <a:buFontTx/>
            </a:pPr>
            <a:endParaRPr lang="zh-CN" altLang="en-US" sz="2000" dirty="0"/>
          </a:p>
          <a:p>
            <a:pPr algn="l">
              <a:buClrTx/>
              <a:buSzTx/>
              <a:buFontTx/>
            </a:pPr>
            <a:endParaRPr lang="zh-CN" altLang="en-US" sz="2000" dirty="0"/>
          </a:p>
        </p:txBody>
      </p:sp>
      <p:sp>
        <p:nvSpPr>
          <p:cNvPr id="7" name="文本框 6"/>
          <p:cNvSpPr txBox="1"/>
          <p:nvPr/>
        </p:nvSpPr>
        <p:spPr>
          <a:xfrm>
            <a:off x="2672021" y="3528060"/>
            <a:ext cx="6189345" cy="922020"/>
          </a:xfrm>
          <a:prstGeom prst="rect">
            <a:avLst/>
          </a:prstGeom>
          <a:solidFill>
            <a:srgbClr val="00B0F0"/>
          </a:solidFill>
          <a:ln>
            <a:solidFill>
              <a:schemeClr val="bg1">
                <a:lumMod val="95000"/>
              </a:schemeClr>
            </a:solidFill>
          </a:ln>
        </p:spPr>
        <p:txBody>
          <a:bodyPr wrap="square" rtlCol="0" anchor="t">
            <a:spAutoFit/>
          </a:bodyPr>
          <a:lstStyle/>
          <a:p>
            <a:r>
              <a:rPr lang="zh-CN" altLang="en-US" sz="1800" dirty="0">
                <a:sym typeface="+mn-ea"/>
              </a:rPr>
              <a:t>与效用有关并且可以直接测量的经济指标就是“国民生产总值”。以GDP为核心的国民收入核算体系便是现代的系统衡量国民财富的方法。</a:t>
            </a:r>
          </a:p>
        </p:txBody>
      </p:sp>
      <p:sp>
        <p:nvSpPr>
          <p:cNvPr id="4" name="文本框 3"/>
          <p:cNvSpPr txBox="1"/>
          <p:nvPr/>
        </p:nvSpPr>
        <p:spPr>
          <a:xfrm>
            <a:off x="2672022" y="2103120"/>
            <a:ext cx="6189345" cy="922020"/>
          </a:xfrm>
          <a:prstGeom prst="rect">
            <a:avLst/>
          </a:prstGeom>
          <a:solidFill>
            <a:srgbClr val="FFFF00"/>
          </a:solidFill>
          <a:ln>
            <a:solidFill>
              <a:schemeClr val="bg1">
                <a:lumMod val="95000"/>
              </a:schemeClr>
            </a:solidFill>
          </a:ln>
        </p:spPr>
        <p:txBody>
          <a:bodyPr wrap="square" rtlCol="0" anchor="t">
            <a:spAutoFit/>
          </a:bodyPr>
          <a:lstStyle/>
          <a:p>
            <a:r>
              <a:rPr lang="zh-CN" altLang="en-US" sz="1800" dirty="0">
                <a:sym typeface="+mn-ea"/>
              </a:rPr>
              <a:t>经济学人关心的是人的福利（即居民的效用），如果要定义国民财富，其一定与效用水平相关，此外所定义的国民财富一定要可以直接测量。</a:t>
            </a:r>
          </a:p>
        </p:txBody>
      </p:sp>
      <p:pic>
        <p:nvPicPr>
          <p:cNvPr id="5" name="图片 4"/>
          <p:cNvPicPr>
            <a:picLocks noChangeAspect="1"/>
          </p:cNvPicPr>
          <p:nvPr/>
        </p:nvPicPr>
        <p:blipFill>
          <a:blip r:embed="rId2"/>
          <a:stretch>
            <a:fillRect/>
          </a:stretch>
        </p:blipFill>
        <p:spPr>
          <a:xfrm>
            <a:off x="282633" y="1846869"/>
            <a:ext cx="2282190" cy="2606675"/>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http://bpic.wotucdn.com/18/69/02/18690227-9f68bd2afe37901c02e2701c80a9fa4b-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6" descr="http://bpic.wotucdn.com/18/69/02/18690227-9f68bd2afe37901c02e2701c80a9fa4b-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标题 3"/>
          <p:cNvSpPr>
            <a:spLocks noGrp="1"/>
          </p:cNvSpPr>
          <p:nvPr>
            <p:ph type="title"/>
          </p:nvPr>
        </p:nvSpPr>
        <p:spPr>
          <a:xfrm>
            <a:off x="457200" y="609600"/>
            <a:ext cx="8229600" cy="808038"/>
          </a:xfrm>
        </p:spPr>
        <p:txBody>
          <a:bodyPr/>
          <a:lstStyle/>
          <a:p>
            <a:r>
              <a:rPr lang="zh-CN" altLang="en-US" sz="3600" b="1" dirty="0" smtClean="0">
                <a:solidFill>
                  <a:srgbClr val="FF0000"/>
                </a:solidFill>
              </a:rPr>
              <a:t>通货膨胀率</a:t>
            </a:r>
            <a:endParaRPr lang="zh-CN" altLang="en-US" sz="3600" b="1" dirty="0">
              <a:solidFill>
                <a:srgbClr val="FF0000"/>
              </a:solidFill>
            </a:endParaRPr>
          </a:p>
        </p:txBody>
      </p:sp>
      <p:sp>
        <p:nvSpPr>
          <p:cNvPr id="5" name="内容占位符 4"/>
          <p:cNvSpPr>
            <a:spLocks noGrp="1"/>
          </p:cNvSpPr>
          <p:nvPr>
            <p:ph idx="1"/>
          </p:nvPr>
        </p:nvSpPr>
        <p:spPr>
          <a:xfrm>
            <a:off x="457200" y="1600200"/>
            <a:ext cx="8229600" cy="4525963"/>
          </a:xfrm>
        </p:spPr>
        <p:txBody>
          <a:bodyPr/>
          <a:lstStyle/>
          <a:p>
            <a:r>
              <a:rPr lang="zh-CN" altLang="zh-CN" sz="2400" dirty="0" smtClean="0"/>
              <a:t>通货膨胀</a:t>
            </a:r>
            <a:r>
              <a:rPr lang="zh-CN" altLang="en-US" sz="2400" dirty="0" smtClean="0"/>
              <a:t>：物价总水平的上升</a:t>
            </a:r>
            <a:endParaRPr lang="en-US" altLang="zh-CN" sz="2400" dirty="0" smtClean="0"/>
          </a:p>
          <a:p>
            <a:r>
              <a:rPr lang="zh-CN" altLang="en-US" sz="2400" dirty="0" smtClean="0"/>
              <a:t>通货膨胀成本：</a:t>
            </a:r>
            <a:endParaRPr lang="en-US" altLang="zh-CN" sz="2400" dirty="0" smtClean="0"/>
          </a:p>
          <a:p>
            <a:pPr lvl="1">
              <a:buFont typeface="Wingdings" panose="05000000000000000000" pitchFamily="2" charset="2"/>
              <a:buChar char="Ø"/>
            </a:pPr>
            <a:r>
              <a:rPr lang="zh-CN" altLang="en-US" sz="1600" dirty="0" smtClean="0"/>
              <a:t>皮鞋成本：减少货币持有量的成本</a:t>
            </a:r>
            <a:endParaRPr lang="en-US" altLang="zh-CN" sz="1600" dirty="0" smtClean="0"/>
          </a:p>
          <a:p>
            <a:pPr lvl="1">
              <a:buFont typeface="Wingdings" panose="05000000000000000000" pitchFamily="2" charset="2"/>
              <a:buChar char="Ø"/>
            </a:pPr>
            <a:r>
              <a:rPr lang="zh-CN" altLang="en-US" sz="1600" dirty="0" smtClean="0"/>
              <a:t>菜单成本：调整价格的成本</a:t>
            </a:r>
            <a:endParaRPr lang="en-US" altLang="zh-CN" sz="1600" dirty="0" smtClean="0"/>
          </a:p>
          <a:p>
            <a:r>
              <a:rPr lang="zh-CN" altLang="en-US" sz="2000" dirty="0" smtClean="0"/>
              <a:t>导致的后果：</a:t>
            </a:r>
            <a:endParaRPr lang="en-US" altLang="zh-CN" sz="2000" dirty="0" smtClean="0"/>
          </a:p>
          <a:p>
            <a:pPr lvl="1">
              <a:buFont typeface="Wingdings" panose="05000000000000000000" pitchFamily="2" charset="2"/>
              <a:buChar char="Ø"/>
            </a:pPr>
            <a:r>
              <a:rPr lang="zh-CN" altLang="en-US" sz="1600" dirty="0" smtClean="0"/>
              <a:t>相对价格变动与资源配置不当</a:t>
            </a:r>
            <a:endParaRPr lang="en-US" altLang="zh-CN" sz="1600" dirty="0" smtClean="0"/>
          </a:p>
          <a:p>
            <a:pPr lvl="1">
              <a:buFont typeface="Wingdings" panose="05000000000000000000" pitchFamily="2" charset="2"/>
              <a:buChar char="Ø"/>
            </a:pPr>
            <a:r>
              <a:rPr lang="zh-CN" altLang="en-US" sz="1600" dirty="0" smtClean="0"/>
              <a:t>通货膨胀引起的税收扭曲</a:t>
            </a:r>
            <a:endParaRPr lang="en-US" altLang="zh-CN" sz="1600" dirty="0" smtClean="0"/>
          </a:p>
          <a:p>
            <a:pPr lvl="1">
              <a:buFont typeface="Wingdings" panose="05000000000000000000" pitchFamily="2" charset="2"/>
              <a:buChar char="Ø"/>
            </a:pPr>
            <a:r>
              <a:rPr lang="zh-CN" altLang="en-US" sz="1600" dirty="0" smtClean="0"/>
              <a:t>混乱与不方便未预期到的通货膨胀的特殊成本：任意的财富再分配</a:t>
            </a:r>
            <a:endParaRPr lang="en-US" altLang="zh-CN" sz="1600" dirty="0" smtClean="0"/>
          </a:p>
          <a:p>
            <a:pPr marL="0" indent="0">
              <a:buNone/>
            </a:pPr>
            <a:r>
              <a:rPr lang="zh-CN" altLang="en-US" sz="2000" dirty="0" smtClean="0"/>
              <a:t>   </a:t>
            </a:r>
            <a:endParaRPr lang="en-US" altLang="zh-CN" sz="2000" dirty="0" smtClean="0"/>
          </a:p>
          <a:p>
            <a:endParaRPr lang="en-US" altLang="zh-CN" sz="2000" dirty="0" smtClean="0"/>
          </a:p>
          <a:p>
            <a:endParaRPr lang="zh-CN" altLang="en-US" sz="2000" dirty="0"/>
          </a:p>
        </p:txBody>
      </p:sp>
      <p:sp>
        <p:nvSpPr>
          <p:cNvPr id="6" name="Rectangle 7"/>
          <p:cNvSpPr>
            <a:spLocks noChangeArrowheads="1"/>
          </p:cNvSpPr>
          <p:nvPr/>
        </p:nvSpPr>
        <p:spPr bwMode="auto">
          <a:xfrm>
            <a:off x="717176" y="4787524"/>
            <a:ext cx="7543800" cy="381000"/>
          </a:xfrm>
          <a:prstGeom prst="rect">
            <a:avLst/>
          </a:prstGeom>
          <a:solidFill>
            <a:schemeClr val="accent2">
              <a:lumMod val="20000"/>
              <a:lumOff val="80000"/>
              <a:alpha val="46000"/>
            </a:schemeClr>
          </a:solidFill>
          <a:ln w="9525">
            <a:solidFill>
              <a:schemeClr val="tx1"/>
            </a:solidFill>
            <a:miter lim="800000"/>
            <a:headEnd/>
            <a:tailEnd/>
          </a:ln>
          <a:effectLst/>
        </p:spPr>
        <p:txBody>
          <a:bodyPr wrap="none" anchor="ctr"/>
          <a:lstStyle/>
          <a:p>
            <a:pPr algn="ctr" eaLnBrk="1" hangingPunct="1"/>
            <a:r>
              <a:rPr lang="zh-CN" altLang="en-US" sz="1600" b="1" dirty="0">
                <a:solidFill>
                  <a:srgbClr val="000000"/>
                </a:solidFill>
                <a:latin typeface="Arial" charset="0"/>
              </a:rPr>
              <a:t> 通货膨胀不好，但通货紧缩可能更坏</a:t>
            </a:r>
            <a:endParaRPr lang="en-US" altLang="zh-CN" sz="1600" b="1" dirty="0">
              <a:solidFill>
                <a:srgbClr val="000000"/>
              </a:solidFill>
              <a:latin typeface="Arial" charset="0"/>
            </a:endParaRPr>
          </a:p>
        </p:txBody>
      </p:sp>
      <p:pic>
        <p:nvPicPr>
          <p:cNvPr id="7" name="Picture 2" descr="http://a2.att.hudong.com/20/50/01300001128119146373505011871_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8558" y="1600200"/>
            <a:ext cx="2857500" cy="2171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0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solidFill>
            <a:srgbClr val="FFCCCC"/>
          </a:solidFill>
        </p:spPr>
        <p:txBody>
          <a:bodyPr/>
          <a:lstStyle/>
          <a:p>
            <a:r>
              <a:rPr lang="zh-CN" altLang="en-US" dirty="0" smtClean="0">
                <a:solidFill>
                  <a:srgbClr val="002060"/>
                </a:solidFill>
              </a:rPr>
              <a:t>失业</a:t>
            </a:r>
            <a:r>
              <a:rPr lang="en-US" altLang="zh-CN" dirty="0">
                <a:solidFill>
                  <a:srgbClr val="002060"/>
                </a:solidFill>
              </a:rPr>
              <a:t>VS</a:t>
            </a:r>
            <a:r>
              <a:rPr lang="zh-CN" altLang="en-US" dirty="0" smtClean="0">
                <a:solidFill>
                  <a:srgbClr val="002060"/>
                </a:solidFill>
              </a:rPr>
              <a:t>通货膨胀？</a:t>
            </a:r>
            <a:endParaRPr lang="zh-CN" altLang="en-US" dirty="0">
              <a:solidFill>
                <a:srgbClr val="002060"/>
              </a:solidFill>
            </a:endParaRPr>
          </a:p>
        </p:txBody>
      </p:sp>
      <p:sp>
        <p:nvSpPr>
          <p:cNvPr id="7" name="内容占位符 6"/>
          <p:cNvSpPr>
            <a:spLocks noGrp="1"/>
          </p:cNvSpPr>
          <p:nvPr>
            <p:ph idx="1"/>
          </p:nvPr>
        </p:nvSpPr>
        <p:spPr/>
        <p:txBody>
          <a:bodyPr/>
          <a:lstStyle/>
          <a:p>
            <a:r>
              <a:rPr lang="zh-CN" altLang="en-US" sz="2400" dirty="0" smtClean="0">
                <a:solidFill>
                  <a:srgbClr val="FF0000"/>
                </a:solidFill>
              </a:rPr>
              <a:t>“也许菲利普斯曲线描述了一种最重要的宏观经济关系”</a:t>
            </a:r>
            <a:endParaRPr lang="en-US" altLang="zh-CN" sz="2400" dirty="0" smtClean="0">
              <a:solidFill>
                <a:srgbClr val="FF0000"/>
              </a:solidFill>
            </a:endParaRPr>
          </a:p>
          <a:p>
            <a:pPr marL="0" indent="0" algn="r">
              <a:buNone/>
            </a:pPr>
            <a:r>
              <a:rPr lang="en-US" altLang="zh-CN" sz="1800" dirty="0" smtClean="0"/>
              <a:t>——2001</a:t>
            </a:r>
            <a:r>
              <a:rPr lang="zh-CN" altLang="en-US" sz="1800" dirty="0"/>
              <a:t>年乔治</a:t>
            </a:r>
            <a:r>
              <a:rPr lang="en-US" altLang="zh-CN" sz="1800" dirty="0"/>
              <a:t>.</a:t>
            </a:r>
            <a:r>
              <a:rPr lang="zh-CN" altLang="en-US" sz="1800" dirty="0"/>
              <a:t>阿克洛夫在获得诺贝尔经济学奖时演讲</a:t>
            </a:r>
            <a:endParaRPr lang="en-US" altLang="zh-CN" sz="1800" dirty="0" smtClean="0"/>
          </a:p>
          <a:p>
            <a:endParaRPr lang="en-US" altLang="zh-CN" sz="1800" dirty="0"/>
          </a:p>
          <a:p>
            <a:endParaRPr lang="en-US" altLang="zh-CN" sz="1800" dirty="0" smtClean="0"/>
          </a:p>
          <a:p>
            <a:endParaRPr lang="en-US" altLang="zh-CN" sz="1800" dirty="0" smtClean="0"/>
          </a:p>
          <a:p>
            <a:endParaRPr lang="en-US" altLang="zh-CN" sz="1800" dirty="0"/>
          </a:p>
          <a:p>
            <a:endParaRPr lang="en-US" altLang="zh-CN" sz="1800" dirty="0" smtClean="0"/>
          </a:p>
          <a:p>
            <a:endParaRPr lang="en-US" altLang="zh-CN" sz="1800" dirty="0"/>
          </a:p>
          <a:p>
            <a:endParaRPr lang="en-US" altLang="zh-CN" sz="1800" dirty="0"/>
          </a:p>
          <a:p>
            <a:pPr marL="0" indent="0">
              <a:buNone/>
            </a:pPr>
            <a:endParaRPr lang="zh-CN" altLang="en-US" sz="1800" dirty="0"/>
          </a:p>
        </p:txBody>
      </p:sp>
      <p:pic>
        <p:nvPicPr>
          <p:cNvPr id="8" name="图片 7"/>
          <p:cNvPicPr>
            <a:picLocks noChangeAspect="1"/>
          </p:cNvPicPr>
          <p:nvPr/>
        </p:nvPicPr>
        <p:blipFill>
          <a:blip r:embed="rId2"/>
          <a:stretch>
            <a:fillRect/>
          </a:stretch>
        </p:blipFill>
        <p:spPr>
          <a:xfrm>
            <a:off x="6371412" y="2628209"/>
            <a:ext cx="2131501" cy="1977044"/>
          </a:xfrm>
          <a:prstGeom prst="rect">
            <a:avLst/>
          </a:prstGeom>
        </p:spPr>
      </p:pic>
      <p:sp>
        <p:nvSpPr>
          <p:cNvPr id="9" name="文本框 8"/>
          <p:cNvSpPr txBox="1"/>
          <p:nvPr/>
        </p:nvSpPr>
        <p:spPr>
          <a:xfrm>
            <a:off x="714894" y="3424844"/>
            <a:ext cx="5289752" cy="255454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1800" dirty="0"/>
              <a:t>1958</a:t>
            </a:r>
            <a:r>
              <a:rPr lang="zh-CN" altLang="en-US" sz="1800" dirty="0"/>
              <a:t>年，经济学家菲利普斯在英国杂志</a:t>
            </a:r>
            <a:r>
              <a:rPr lang="en-US" altLang="zh-CN" sz="1800" dirty="0"/>
              <a:t>《</a:t>
            </a:r>
            <a:r>
              <a:rPr lang="zh-CN" altLang="en-US" sz="1800" dirty="0"/>
              <a:t>经济学</a:t>
            </a:r>
            <a:r>
              <a:rPr lang="en-US" altLang="zh-CN" sz="1800" dirty="0"/>
              <a:t>》</a:t>
            </a:r>
            <a:r>
              <a:rPr lang="zh-CN" altLang="en-US" sz="1800" dirty="0"/>
              <a:t>上发表一篇文章成名，题目“</a:t>
            </a:r>
            <a:r>
              <a:rPr lang="en-US" altLang="zh-CN" sz="1800" dirty="0"/>
              <a:t>1861-1957</a:t>
            </a:r>
            <a:r>
              <a:rPr lang="zh-CN" altLang="en-US" sz="1800" dirty="0"/>
              <a:t>年英国失业和货币工资变动率之间的关系”，他提出了失业率和通货膨胀之间的负相关关系</a:t>
            </a:r>
            <a:r>
              <a:rPr lang="zh-CN" altLang="en-US" sz="1800" dirty="0" smtClean="0"/>
              <a:t>。</a:t>
            </a:r>
            <a:endParaRPr lang="en-US" altLang="zh-CN" sz="1800" dirty="0" smtClean="0"/>
          </a:p>
          <a:p>
            <a:pPr marL="285750" indent="-285750">
              <a:buFont typeface="Wingdings" panose="05000000000000000000" pitchFamily="2" charset="2"/>
              <a:buChar char="Ø"/>
            </a:pPr>
            <a:endParaRPr lang="en-US" altLang="zh-CN" sz="1800" dirty="0"/>
          </a:p>
          <a:p>
            <a:pPr marL="285750" indent="-285750">
              <a:buFont typeface="Wingdings" panose="05000000000000000000" pitchFamily="2" charset="2"/>
              <a:buChar char="Ø"/>
            </a:pPr>
            <a:r>
              <a:rPr lang="en-US" altLang="zh-CN" sz="1800" dirty="0" smtClean="0"/>
              <a:t>1960</a:t>
            </a:r>
            <a:r>
              <a:rPr lang="zh-CN" altLang="en-US" sz="1800" dirty="0" smtClean="0"/>
              <a:t>年，保罗</a:t>
            </a:r>
            <a:r>
              <a:rPr lang="en-US" altLang="zh-CN" sz="1800" dirty="0"/>
              <a:t>.</a:t>
            </a:r>
            <a:r>
              <a:rPr lang="zh-CN" altLang="en-US" sz="1800" dirty="0"/>
              <a:t>萨缪尔森在</a:t>
            </a:r>
            <a:r>
              <a:rPr lang="en-US" altLang="zh-CN" sz="1800" dirty="0"/>
              <a:t>《AER》</a:t>
            </a:r>
            <a:r>
              <a:rPr lang="zh-CN" altLang="en-US" sz="1800" dirty="0"/>
              <a:t>上也撰文用美国的数据验证了这一</a:t>
            </a:r>
            <a:r>
              <a:rPr lang="zh-CN" altLang="en-US" sz="1800" dirty="0" smtClean="0"/>
              <a:t>命题。</a:t>
            </a:r>
            <a:endParaRPr lang="en-US" altLang="zh-CN" sz="1800" dirty="0"/>
          </a:p>
          <a:p>
            <a:endParaRPr lang="zh-CN" altLang="en-US" dirty="0"/>
          </a:p>
        </p:txBody>
      </p:sp>
    </p:spTree>
    <p:extLst>
      <p:ext uri="{BB962C8B-B14F-4D97-AF65-F5344CB8AC3E}">
        <p14:creationId xmlns:p14="http://schemas.microsoft.com/office/powerpoint/2010/main" val="4415249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http://bpic.wotucdn.com/18/69/02/18690227-9f68bd2afe37901c02e2701c80a9fa4b-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6" descr="http://bpic.wotucdn.com/18/69/02/18690227-9f68bd2afe37901c02e2701c80a9fa4b-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标题 3"/>
          <p:cNvSpPr>
            <a:spLocks noGrp="1"/>
          </p:cNvSpPr>
          <p:nvPr>
            <p:ph type="title"/>
          </p:nvPr>
        </p:nvSpPr>
        <p:spPr>
          <a:xfrm>
            <a:off x="457200" y="609600"/>
            <a:ext cx="8229600" cy="808038"/>
          </a:xfrm>
        </p:spPr>
        <p:txBody>
          <a:bodyPr/>
          <a:lstStyle/>
          <a:p>
            <a:pPr algn="l"/>
            <a:r>
              <a:rPr lang="zh-CN" altLang="en-US" sz="3600" b="1" dirty="0" smtClean="0"/>
              <a:t>通货膨胀与失业之间的短期权衡取舍</a:t>
            </a:r>
            <a:endParaRPr lang="zh-CN" altLang="en-US" sz="3600" b="1" dirty="0"/>
          </a:p>
        </p:txBody>
      </p:sp>
      <p:sp>
        <p:nvSpPr>
          <p:cNvPr id="5" name="内容占位符 4"/>
          <p:cNvSpPr>
            <a:spLocks noGrp="1"/>
          </p:cNvSpPr>
          <p:nvPr>
            <p:ph idx="1"/>
          </p:nvPr>
        </p:nvSpPr>
        <p:spPr>
          <a:xfrm>
            <a:off x="457200" y="1600200"/>
            <a:ext cx="8229600" cy="4525963"/>
          </a:xfrm>
        </p:spPr>
        <p:txBody>
          <a:bodyPr/>
          <a:lstStyle/>
          <a:p>
            <a:r>
              <a:rPr lang="zh-CN" altLang="en-US" sz="2400" dirty="0" smtClean="0"/>
              <a:t>菲利普斯曲线：描述通货膨胀与失业之间短期关系的曲线</a:t>
            </a:r>
            <a:endParaRPr lang="en-US" altLang="zh-CN" sz="2400" dirty="0" smtClean="0"/>
          </a:p>
          <a:p>
            <a:pPr marL="0" indent="0">
              <a:buNone/>
            </a:pPr>
            <a:endParaRPr lang="en-US" altLang="zh-CN" sz="2000" b="1" dirty="0" smtClean="0"/>
          </a:p>
          <a:p>
            <a:endParaRPr lang="en-US" altLang="zh-CN" sz="2000" dirty="0" smtClean="0"/>
          </a:p>
          <a:p>
            <a:endParaRPr lang="zh-CN" altLang="en-US" sz="20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60273"/>
            <a:ext cx="6779591" cy="37648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AutoShape 173"/>
          <p:cNvSpPr>
            <a:spLocks noChangeArrowheads="1"/>
          </p:cNvSpPr>
          <p:nvPr/>
        </p:nvSpPr>
        <p:spPr bwMode="auto">
          <a:xfrm>
            <a:off x="4604497" y="2406897"/>
            <a:ext cx="4305300" cy="1636951"/>
          </a:xfrm>
          <a:prstGeom prst="cloudCallout">
            <a:avLst>
              <a:gd name="adj1" fmla="val -43319"/>
              <a:gd name="adj2" fmla="val -44060"/>
            </a:avLst>
          </a:prstGeom>
          <a:blipFill>
            <a:blip r:embed="rId3" cstate="print"/>
            <a:tile tx="0" ty="0" sx="100000" sy="100000" flip="none" algn="tl"/>
          </a:blipFill>
          <a:ln w="9525">
            <a:solidFill>
              <a:schemeClr val="tx1"/>
            </a:solidFill>
            <a:round/>
            <a:headEnd/>
            <a:tailEnd/>
          </a:ln>
          <a:effectLst/>
        </p:spPr>
        <p:txBody>
          <a:bodyPr lIns="90000" tIns="46800" rIns="90000" bIns="46800"/>
          <a:lstStyle/>
          <a:p>
            <a:pPr eaLnBrk="1" hangingPunct="1">
              <a:buFont typeface="Arial" pitchFamily="34" charset="0"/>
              <a:buChar char="•"/>
            </a:pPr>
            <a:r>
              <a:rPr lang="en-US" altLang="zh-CN" sz="1800" b="1" dirty="0" smtClean="0">
                <a:solidFill>
                  <a:srgbClr val="000000"/>
                </a:solidFill>
                <a:latin typeface="Arial" charset="0"/>
              </a:rPr>
              <a:t>A</a:t>
            </a:r>
            <a:r>
              <a:rPr lang="zh-CN" altLang="en-US" sz="1800" b="1" dirty="0" smtClean="0">
                <a:solidFill>
                  <a:srgbClr val="000000"/>
                </a:solidFill>
                <a:latin typeface="Arial" charset="0"/>
              </a:rPr>
              <a:t>点提供了高失业和低通货膨胀。</a:t>
            </a:r>
            <a:endParaRPr lang="en-US" altLang="zh-CN" sz="1800" b="1" dirty="0" smtClean="0">
              <a:solidFill>
                <a:srgbClr val="000000"/>
              </a:solidFill>
              <a:latin typeface="Arial" charset="0"/>
            </a:endParaRPr>
          </a:p>
          <a:p>
            <a:pPr eaLnBrk="1" hangingPunct="1">
              <a:buFont typeface="Arial" pitchFamily="34" charset="0"/>
              <a:buChar char="•"/>
            </a:pPr>
            <a:r>
              <a:rPr lang="en-US" altLang="zh-CN" sz="1800" b="1" dirty="0" smtClean="0">
                <a:solidFill>
                  <a:srgbClr val="000000"/>
                </a:solidFill>
                <a:latin typeface="Arial" charset="0"/>
              </a:rPr>
              <a:t>B</a:t>
            </a:r>
            <a:r>
              <a:rPr lang="zh-CN" altLang="en-US" sz="1800" b="1" dirty="0" smtClean="0">
                <a:solidFill>
                  <a:srgbClr val="000000"/>
                </a:solidFill>
                <a:latin typeface="Arial" charset="0"/>
              </a:rPr>
              <a:t>点提供了低失业和高通货膨胀。</a:t>
            </a:r>
            <a:endParaRPr lang="zh-CN" altLang="en-US" sz="1800" b="1" dirty="0">
              <a:solidFill>
                <a:srgbClr val="000000"/>
              </a:solidFill>
              <a:latin typeface="Arial" charset="0"/>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9626" y="4043848"/>
            <a:ext cx="930171" cy="928740"/>
          </a:xfrm>
          <a:prstGeom prst="rect">
            <a:avLst/>
          </a:prstGeom>
        </p:spPr>
      </p:pic>
      <p:sp>
        <p:nvSpPr>
          <p:cNvPr id="9" name="矩形标注 8"/>
          <p:cNvSpPr/>
          <p:nvPr/>
        </p:nvSpPr>
        <p:spPr bwMode="auto">
          <a:xfrm>
            <a:off x="3227359" y="6025169"/>
            <a:ext cx="3630641" cy="486056"/>
          </a:xfrm>
          <a:prstGeom prst="wedgeRectCallout">
            <a:avLst>
              <a:gd name="adj1" fmla="val 51647"/>
              <a:gd name="adj2" fmla="val 20272"/>
            </a:avLst>
          </a:prstGeom>
          <a:solidFill>
            <a:srgbClr val="FFCCFF"/>
          </a:solidFill>
          <a:ln w="9525"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bodyPr>
          <a:lstStyle/>
          <a:p>
            <a:pPr eaLnBrk="1" hangingPunct="1">
              <a:lnSpc>
                <a:spcPct val="150000"/>
              </a:lnSpc>
            </a:pPr>
            <a:r>
              <a:rPr lang="zh-CN" altLang="en-US" sz="1600" dirty="0" smtClean="0">
                <a:solidFill>
                  <a:srgbClr val="000000"/>
                </a:solidFill>
                <a:latin typeface="Arial" charset="0"/>
              </a:rPr>
              <a:t>失业率和通货膨胀之间负相关的关系。</a:t>
            </a:r>
          </a:p>
        </p:txBody>
      </p:sp>
    </p:spTree>
    <p:extLst>
      <p:ext uri="{BB962C8B-B14F-4D97-AF65-F5344CB8AC3E}">
        <p14:creationId xmlns:p14="http://schemas.microsoft.com/office/powerpoint/2010/main" val="959327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fill="hold"/>
                                        <p:tgtEl>
                                          <p:spTgt spid="9"/>
                                        </p:tgtEl>
                                        <p:attrNameLst>
                                          <p:attrName>ppt_x</p:attrName>
                                        </p:attrNameLst>
                                      </p:cBhvr>
                                      <p:tavLst>
                                        <p:tav tm="0">
                                          <p:val>
                                            <p:strVal val="0-#ppt_w/2"/>
                                          </p:val>
                                        </p:tav>
                                        <p:tav tm="100000">
                                          <p:val>
                                            <p:strVal val="#ppt_x"/>
                                          </p:val>
                                        </p:tav>
                                      </p:tavLst>
                                    </p:anim>
                                    <p:anim calcmode="lin" valueType="num">
                                      <p:cBhvr additive="base">
                                        <p:cTn id="17"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http://bpic.wotucdn.com/18/69/02/18690227-9f68bd2afe37901c02e2701c80a9fa4b-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6" descr="http://bpic.wotucdn.com/18/69/02/18690227-9f68bd2afe37901c02e2701c80a9fa4b-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标题 3"/>
          <p:cNvSpPr>
            <a:spLocks noGrp="1"/>
          </p:cNvSpPr>
          <p:nvPr>
            <p:ph type="title"/>
          </p:nvPr>
        </p:nvSpPr>
        <p:spPr>
          <a:xfrm>
            <a:off x="457200" y="609600"/>
            <a:ext cx="8229600" cy="808038"/>
          </a:xfrm>
        </p:spPr>
        <p:txBody>
          <a:bodyPr/>
          <a:lstStyle/>
          <a:p>
            <a:pPr algn="l"/>
            <a:r>
              <a:rPr lang="zh-CN" altLang="en-US" sz="3600" b="1" dirty="0" smtClean="0">
                <a:solidFill>
                  <a:srgbClr val="FF0000"/>
                </a:solidFill>
              </a:rPr>
              <a:t>短期：菲利普斯曲线</a:t>
            </a:r>
            <a:endParaRPr lang="zh-CN" altLang="en-US" sz="3600" b="1" dirty="0">
              <a:solidFill>
                <a:srgbClr val="FF0000"/>
              </a:solidFill>
            </a:endParaRPr>
          </a:p>
        </p:txBody>
      </p:sp>
      <p:sp>
        <p:nvSpPr>
          <p:cNvPr id="5" name="内容占位符 4"/>
          <p:cNvSpPr>
            <a:spLocks noGrp="1"/>
          </p:cNvSpPr>
          <p:nvPr>
            <p:ph idx="1"/>
          </p:nvPr>
        </p:nvSpPr>
        <p:spPr>
          <a:xfrm>
            <a:off x="457200" y="1600200"/>
            <a:ext cx="8229600" cy="4525963"/>
          </a:xfrm>
        </p:spPr>
        <p:txBody>
          <a:bodyPr/>
          <a:lstStyle/>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pPr marL="0" indent="0">
              <a:buNone/>
            </a:pPr>
            <a:endParaRPr lang="en-US" altLang="zh-CN" sz="2000" b="1" dirty="0" smtClean="0"/>
          </a:p>
          <a:p>
            <a:endParaRPr lang="en-US" altLang="zh-CN" sz="2000" dirty="0" smtClean="0"/>
          </a:p>
          <a:p>
            <a:endParaRPr lang="zh-CN" altLang="en-US" sz="2000" dirty="0"/>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143" y="1706094"/>
            <a:ext cx="8348445" cy="3686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圆角矩形标注 6"/>
          <p:cNvSpPr/>
          <p:nvPr/>
        </p:nvSpPr>
        <p:spPr>
          <a:xfrm>
            <a:off x="1632220" y="5504428"/>
            <a:ext cx="6516697" cy="963605"/>
          </a:xfrm>
          <a:prstGeom prst="wedgeRoundRectCallout">
            <a:avLst>
              <a:gd name="adj1" fmla="val 19012"/>
              <a:gd name="adj2" fmla="val 51976"/>
              <a:gd name="adj3" fmla="val 16667"/>
            </a:avLst>
          </a:prstGeom>
          <a:solidFill>
            <a:srgbClr val="BBE0E3">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buFont typeface="Arial" pitchFamily="34" charset="0"/>
              <a:buChar char="•"/>
            </a:pPr>
            <a:r>
              <a:rPr lang="zh-CN" altLang="en-US" sz="2000" b="1" dirty="0" smtClean="0">
                <a:solidFill>
                  <a:schemeClr val="tx1"/>
                </a:solidFill>
              </a:rPr>
              <a:t>菲利普斯曲线说明短期中出现的通货膨胀与失业的组合是由于总需求的移动使经济沿着短期总供给曲线变动。</a:t>
            </a:r>
            <a:endParaRPr lang="zh-CN" altLang="en-US" sz="2000" b="1" dirty="0">
              <a:solidFill>
                <a:schemeClr val="tx1"/>
              </a:solidFill>
            </a:endParaRPr>
          </a:p>
        </p:txBody>
      </p:sp>
    </p:spTree>
    <p:extLst>
      <p:ext uri="{BB962C8B-B14F-4D97-AF65-F5344CB8AC3E}">
        <p14:creationId xmlns:p14="http://schemas.microsoft.com/office/powerpoint/2010/main" val="29295364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http://bpic.wotucdn.com/18/69/02/18690227-9f68bd2afe37901c02e2701c80a9fa4b-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6" descr="http://bpic.wotucdn.com/18/69/02/18690227-9f68bd2afe37901c02e2701c80a9fa4b-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标题 3"/>
          <p:cNvSpPr>
            <a:spLocks noGrp="1"/>
          </p:cNvSpPr>
          <p:nvPr>
            <p:ph type="title"/>
          </p:nvPr>
        </p:nvSpPr>
        <p:spPr>
          <a:xfrm>
            <a:off x="457200" y="609600"/>
            <a:ext cx="8229600" cy="808038"/>
          </a:xfrm>
        </p:spPr>
        <p:txBody>
          <a:bodyPr/>
          <a:lstStyle/>
          <a:p>
            <a:pPr algn="l"/>
            <a:r>
              <a:rPr lang="zh-CN" altLang="en-US" sz="3600" b="1" dirty="0" smtClean="0">
                <a:solidFill>
                  <a:srgbClr val="FF0000"/>
                </a:solidFill>
              </a:rPr>
              <a:t>长期：菲利普斯曲线</a:t>
            </a:r>
            <a:endParaRPr lang="zh-CN" altLang="en-US" sz="3600" b="1" dirty="0">
              <a:solidFill>
                <a:srgbClr val="FF0000"/>
              </a:solidFill>
            </a:endParaRPr>
          </a:p>
        </p:txBody>
      </p:sp>
      <p:sp>
        <p:nvSpPr>
          <p:cNvPr id="5" name="内容占位符 4"/>
          <p:cNvSpPr>
            <a:spLocks noGrp="1"/>
          </p:cNvSpPr>
          <p:nvPr>
            <p:ph idx="1"/>
          </p:nvPr>
        </p:nvSpPr>
        <p:spPr>
          <a:xfrm>
            <a:off x="457200" y="1600200"/>
            <a:ext cx="8229600" cy="4525963"/>
          </a:xfrm>
        </p:spPr>
        <p:txBody>
          <a:bodyPr/>
          <a:lstStyle/>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pPr marL="0" indent="0">
              <a:buNone/>
            </a:pPr>
            <a:endParaRPr lang="en-US" altLang="zh-CN" sz="2000" b="1" dirty="0" smtClean="0"/>
          </a:p>
          <a:p>
            <a:endParaRPr lang="en-US" altLang="zh-CN" sz="2000" dirty="0" smtClean="0"/>
          </a:p>
          <a:p>
            <a:endParaRPr lang="zh-CN" altLang="en-US" sz="2000" dirty="0"/>
          </a:p>
        </p:txBody>
      </p:sp>
      <p:sp>
        <p:nvSpPr>
          <p:cNvPr id="6" name="圆角矩形标注 5"/>
          <p:cNvSpPr/>
          <p:nvPr/>
        </p:nvSpPr>
        <p:spPr>
          <a:xfrm>
            <a:off x="1632220" y="5504428"/>
            <a:ext cx="6516697" cy="963605"/>
          </a:xfrm>
          <a:prstGeom prst="wedgeRoundRectCallout">
            <a:avLst>
              <a:gd name="adj1" fmla="val 19012"/>
              <a:gd name="adj2" fmla="val 51976"/>
              <a:gd name="adj3" fmla="val 16667"/>
            </a:avLst>
          </a:prstGeom>
          <a:solidFill>
            <a:srgbClr val="BBE0E3">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buFont typeface="Arial" pitchFamily="34" charset="0"/>
              <a:buChar char="•"/>
            </a:pPr>
            <a:r>
              <a:rPr lang="zh-CN" altLang="en-US" sz="2000" b="1" dirty="0" smtClean="0">
                <a:solidFill>
                  <a:schemeClr val="tx1"/>
                </a:solidFill>
              </a:rPr>
              <a:t>在长期中通货膨胀与失业之间不存在权衡取舍。货供给的增长决定通货膨胀率。无论通货膨胀率，失业率都趋向于自然失业率。因此，长期</a:t>
            </a:r>
            <a:r>
              <a:rPr lang="zh-CN" altLang="en-US" sz="2000" b="1" dirty="0">
                <a:solidFill>
                  <a:schemeClr val="tx1"/>
                </a:solidFill>
              </a:rPr>
              <a:t>菲利普斯曲线是垂直的。</a:t>
            </a: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505" y="1685876"/>
            <a:ext cx="7197223" cy="3760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616382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http://bpic.wotucdn.com/18/69/02/18690227-9f68bd2afe37901c02e2701c80a9fa4b-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6" descr="http://bpic.wotucdn.com/18/69/02/18690227-9f68bd2afe37901c02e2701c80a9fa4b-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内容占位符 4"/>
          <p:cNvSpPr>
            <a:spLocks noGrp="1"/>
          </p:cNvSpPr>
          <p:nvPr>
            <p:ph idx="1"/>
          </p:nvPr>
        </p:nvSpPr>
        <p:spPr>
          <a:xfrm>
            <a:off x="457200" y="1600200"/>
            <a:ext cx="8229600" cy="4525963"/>
          </a:xfrm>
        </p:spPr>
        <p:txBody>
          <a:bodyPr/>
          <a:lstStyle/>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pPr marL="0" indent="0">
              <a:buNone/>
            </a:pPr>
            <a:endParaRPr lang="en-US" altLang="zh-CN" sz="2000" b="1" dirty="0" smtClean="0"/>
          </a:p>
          <a:p>
            <a:endParaRPr lang="en-US" altLang="zh-CN" sz="2000" dirty="0" smtClean="0"/>
          </a:p>
          <a:p>
            <a:endParaRPr lang="zh-CN" altLang="en-US" sz="2000" dirty="0"/>
          </a:p>
        </p:txBody>
      </p:sp>
      <p:sp>
        <p:nvSpPr>
          <p:cNvPr id="6" name="圆角矩形标注 5"/>
          <p:cNvSpPr/>
          <p:nvPr/>
        </p:nvSpPr>
        <p:spPr>
          <a:xfrm>
            <a:off x="766482" y="5504428"/>
            <a:ext cx="8377518" cy="963605"/>
          </a:xfrm>
          <a:prstGeom prst="wedgeRoundRectCallout">
            <a:avLst>
              <a:gd name="adj1" fmla="val 19012"/>
              <a:gd name="adj2" fmla="val 51976"/>
              <a:gd name="adj3" fmla="val 16667"/>
            </a:avLst>
          </a:prstGeom>
          <a:solidFill>
            <a:srgbClr val="BBE0E3">
              <a:alpha val="6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hangingPunct="1">
              <a:buFont typeface="Arial" pitchFamily="34" charset="0"/>
              <a:buChar char="•"/>
            </a:pPr>
            <a:r>
              <a:rPr lang="zh-CN" altLang="en-US" sz="2000" b="1" dirty="0" smtClean="0">
                <a:solidFill>
                  <a:schemeClr val="tx1"/>
                </a:solidFill>
              </a:rPr>
              <a:t>古典二分法（名义变量与真实变量），货币中性</a:t>
            </a:r>
            <a:endParaRPr lang="zh-CN" altLang="en-US" sz="2000" b="1" dirty="0">
              <a:solidFill>
                <a:schemeClr val="tx1"/>
              </a:solidFill>
            </a:endParaRPr>
          </a:p>
        </p:txBody>
      </p:sp>
      <p:pic>
        <p:nvPicPr>
          <p:cNvPr id="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19" y="1830097"/>
            <a:ext cx="8303808" cy="3491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标题 8"/>
          <p:cNvSpPr>
            <a:spLocks noGrp="1"/>
          </p:cNvSpPr>
          <p:nvPr>
            <p:ph type="title"/>
          </p:nvPr>
        </p:nvSpPr>
        <p:spPr/>
        <p:txBody>
          <a:bodyPr/>
          <a:lstStyle/>
          <a:p>
            <a:pPr algn="l"/>
            <a:r>
              <a:rPr lang="zh-CN" altLang="en-US" sz="3600" dirty="0">
                <a:solidFill>
                  <a:srgbClr val="FF0000"/>
                </a:solidFill>
              </a:rPr>
              <a:t>长期菲利普斯</a:t>
            </a:r>
            <a:r>
              <a:rPr lang="zh-CN" altLang="en-US" sz="3600" dirty="0" smtClean="0">
                <a:solidFill>
                  <a:srgbClr val="FF0000"/>
                </a:solidFill>
              </a:rPr>
              <a:t>曲线：</a:t>
            </a:r>
            <a:r>
              <a:rPr lang="en-US" altLang="zh-CN" sz="3600" dirty="0" smtClean="0">
                <a:solidFill>
                  <a:srgbClr val="FF0000"/>
                </a:solidFill>
              </a:rPr>
              <a:t>AD-AS</a:t>
            </a:r>
            <a:r>
              <a:rPr lang="zh-CN" altLang="en-US" sz="3600" dirty="0" smtClean="0">
                <a:solidFill>
                  <a:srgbClr val="FF0000"/>
                </a:solidFill>
              </a:rPr>
              <a:t>模型</a:t>
            </a:r>
            <a:endParaRPr lang="zh-CN" altLang="en-US" sz="3600" dirty="0">
              <a:solidFill>
                <a:srgbClr val="FF0000"/>
              </a:solidFill>
            </a:endParaRPr>
          </a:p>
        </p:txBody>
      </p:sp>
    </p:spTree>
    <p:extLst>
      <p:ext uri="{BB962C8B-B14F-4D97-AF65-F5344CB8AC3E}">
        <p14:creationId xmlns:p14="http://schemas.microsoft.com/office/powerpoint/2010/main" val="29616399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http://bpic.wotucdn.com/18/69/02/18690227-9f68bd2afe37901c02e2701c80a9fa4b-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6" descr="http://bpic.wotucdn.com/18/69/02/18690227-9f68bd2afe37901c02e2701c80a9fa4b-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标题 3"/>
          <p:cNvSpPr>
            <a:spLocks noGrp="1"/>
          </p:cNvSpPr>
          <p:nvPr>
            <p:ph type="title"/>
          </p:nvPr>
        </p:nvSpPr>
        <p:spPr>
          <a:xfrm>
            <a:off x="457200" y="609600"/>
            <a:ext cx="8229600" cy="808038"/>
          </a:xfrm>
        </p:spPr>
        <p:txBody>
          <a:bodyPr/>
          <a:lstStyle/>
          <a:p>
            <a:pPr algn="l"/>
            <a:r>
              <a:rPr lang="zh-CN" altLang="en-US" sz="3600" b="1" dirty="0" smtClean="0">
                <a:solidFill>
                  <a:srgbClr val="FF0000"/>
                </a:solidFill>
              </a:rPr>
              <a:t>菲利普斯曲线的移动：供给的力量</a:t>
            </a:r>
            <a:endParaRPr lang="zh-CN" altLang="en-US" sz="3600" b="1" dirty="0">
              <a:solidFill>
                <a:srgbClr val="FF0000"/>
              </a:solidFill>
            </a:endParaRPr>
          </a:p>
        </p:txBody>
      </p:sp>
      <p:sp>
        <p:nvSpPr>
          <p:cNvPr id="5" name="内容占位符 4"/>
          <p:cNvSpPr>
            <a:spLocks noGrp="1"/>
          </p:cNvSpPr>
          <p:nvPr>
            <p:ph idx="1"/>
          </p:nvPr>
        </p:nvSpPr>
        <p:spPr>
          <a:xfrm>
            <a:off x="457200" y="1600200"/>
            <a:ext cx="8229600" cy="4525963"/>
          </a:xfrm>
        </p:spPr>
        <p:txBody>
          <a:bodyPr/>
          <a:lstStyle/>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pPr marL="0" indent="0">
              <a:buNone/>
            </a:pPr>
            <a:endParaRPr lang="en-US" altLang="zh-CN" sz="2000" b="1" dirty="0" smtClean="0"/>
          </a:p>
          <a:p>
            <a:endParaRPr lang="en-US" altLang="zh-CN" sz="2000" dirty="0" smtClean="0"/>
          </a:p>
          <a:p>
            <a:endParaRPr lang="zh-CN" altLang="en-US" sz="2000" dirty="0"/>
          </a:p>
        </p:txBody>
      </p:sp>
      <p:sp>
        <p:nvSpPr>
          <p:cNvPr id="6" name="TextBox 5"/>
          <p:cNvSpPr txBox="1"/>
          <p:nvPr/>
        </p:nvSpPr>
        <p:spPr>
          <a:xfrm>
            <a:off x="645457" y="1358153"/>
            <a:ext cx="8256495"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t>供给</a:t>
            </a:r>
            <a:r>
              <a:rPr lang="zh-CN" altLang="en-US" sz="2400" dirty="0" smtClean="0"/>
              <a:t>冲击是直接影响企业的生产成本，从而影响他们收取的价格的事件，它使经济的总供给曲线移动，因而也使菲利普斯曲线移动。</a:t>
            </a:r>
            <a:endParaRPr lang="zh-CN" altLang="en-US" sz="2400" dirty="0"/>
          </a:p>
        </p:txBody>
      </p:sp>
      <p:graphicFrame>
        <p:nvGraphicFramePr>
          <p:cNvPr id="8" name="对象 7"/>
          <p:cNvGraphicFramePr>
            <a:graphicFrameLocks noChangeAspect="1"/>
          </p:cNvGraphicFramePr>
          <p:nvPr>
            <p:extLst/>
          </p:nvPr>
        </p:nvGraphicFramePr>
        <p:xfrm>
          <a:off x="4394200" y="2362200"/>
          <a:ext cx="914400" cy="233363"/>
        </p:xfrm>
        <a:graphic>
          <a:graphicData uri="http://schemas.openxmlformats.org/presentationml/2006/ole">
            <mc:AlternateContent xmlns:mc="http://schemas.openxmlformats.org/markup-compatibility/2006">
              <mc:Choice xmlns:v="urn:schemas-microsoft-com:vml" Requires="v">
                <p:oleObj spid="_x0000_s2291" name="Equation" r:id="rId3" imgW="914400" imgH="233280" progId="Equation.DSMT4">
                  <p:embed/>
                </p:oleObj>
              </mc:Choice>
              <mc:Fallback>
                <p:oleObj name="Equation" r:id="rId3" imgW="914400" imgH="233280" progId="Equation.DSMT4">
                  <p:embed/>
                  <p:pic>
                    <p:nvPicPr>
                      <p:cNvPr id="8" name="对象 7"/>
                      <p:cNvPicPr/>
                      <p:nvPr/>
                    </p:nvPicPr>
                    <p:blipFill>
                      <a:blip r:embed="rId4"/>
                      <a:stretch>
                        <a:fillRect/>
                      </a:stretch>
                    </p:blipFill>
                    <p:spPr>
                      <a:xfrm>
                        <a:off x="4394200" y="2362200"/>
                        <a:ext cx="914400" cy="233363"/>
                      </a:xfrm>
                      <a:prstGeom prst="rect">
                        <a:avLst/>
                      </a:prstGeom>
                    </p:spPr>
                  </p:pic>
                </p:oleObj>
              </mc:Fallback>
            </mc:AlternateContent>
          </a:graphicData>
        </a:graphic>
      </p:graphicFrame>
      <p:pic>
        <p:nvPicPr>
          <p:cNvPr id="153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539" y="2558482"/>
            <a:ext cx="7988330" cy="369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本框 6"/>
          <p:cNvSpPr txBox="1"/>
          <p:nvPr/>
        </p:nvSpPr>
        <p:spPr>
          <a:xfrm>
            <a:off x="1253365" y="6252882"/>
            <a:ext cx="3942090" cy="369332"/>
          </a:xfrm>
          <a:prstGeom prst="rect">
            <a:avLst/>
          </a:prstGeom>
          <a:noFill/>
        </p:spPr>
        <p:txBody>
          <a:bodyPr wrap="square" rtlCol="0">
            <a:spAutoFit/>
          </a:bodyPr>
          <a:lstStyle/>
          <a:p>
            <a:r>
              <a:rPr lang="zh-CN" altLang="en-US" sz="1800" b="1" dirty="0" smtClean="0">
                <a:solidFill>
                  <a:srgbClr val="FF0000"/>
                </a:solidFill>
              </a:rPr>
              <a:t>产量下降（停滞）和物价上升：滞胀</a:t>
            </a:r>
            <a:endParaRPr lang="zh-CN" altLang="en-US" sz="1800" b="1" dirty="0">
              <a:solidFill>
                <a:srgbClr val="FF0000"/>
              </a:solidFill>
            </a:endParaRPr>
          </a:p>
        </p:txBody>
      </p:sp>
    </p:spTree>
    <p:extLst>
      <p:ext uri="{BB962C8B-B14F-4D97-AF65-F5344CB8AC3E}">
        <p14:creationId xmlns:p14="http://schemas.microsoft.com/office/powerpoint/2010/main" val="25052584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4" descr="http://bpic.wotucdn.com/18/69/02/18690227-9f68bd2afe37901c02e2701c80a9fa4b-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AutoShape 6" descr="http://bpic.wotucdn.com/18/69/02/18690227-9f68bd2afe37901c02e2701c80a9fa4b-0.jp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4" name="标题 3"/>
          <p:cNvSpPr>
            <a:spLocks noGrp="1"/>
          </p:cNvSpPr>
          <p:nvPr>
            <p:ph type="title"/>
          </p:nvPr>
        </p:nvSpPr>
        <p:spPr>
          <a:xfrm>
            <a:off x="457200" y="475130"/>
            <a:ext cx="8229600" cy="808038"/>
          </a:xfrm>
        </p:spPr>
        <p:txBody>
          <a:bodyPr/>
          <a:lstStyle/>
          <a:p>
            <a:pPr algn="l"/>
            <a:r>
              <a:rPr lang="zh-CN" altLang="en-US" sz="3600" b="1" dirty="0" smtClean="0">
                <a:solidFill>
                  <a:srgbClr val="FF0000"/>
                </a:solidFill>
              </a:rPr>
              <a:t>降低通货膨胀的代价</a:t>
            </a:r>
            <a:endParaRPr lang="zh-CN" altLang="en-US" sz="3600" b="1" dirty="0">
              <a:solidFill>
                <a:srgbClr val="FF0000"/>
              </a:solidFill>
            </a:endParaRPr>
          </a:p>
        </p:txBody>
      </p:sp>
      <p:sp>
        <p:nvSpPr>
          <p:cNvPr id="5" name="内容占位符 4"/>
          <p:cNvSpPr>
            <a:spLocks noGrp="1"/>
          </p:cNvSpPr>
          <p:nvPr>
            <p:ph idx="1"/>
          </p:nvPr>
        </p:nvSpPr>
        <p:spPr>
          <a:xfrm>
            <a:off x="457200" y="1600200"/>
            <a:ext cx="8229600" cy="4525963"/>
          </a:xfrm>
        </p:spPr>
        <p:txBody>
          <a:bodyPr/>
          <a:lstStyle/>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pPr marL="0" indent="0">
              <a:buNone/>
            </a:pPr>
            <a:endParaRPr lang="en-US" altLang="zh-CN" sz="2000" b="1" dirty="0" smtClean="0"/>
          </a:p>
          <a:p>
            <a:endParaRPr lang="en-US" altLang="zh-CN" sz="2000" dirty="0" smtClean="0"/>
          </a:p>
          <a:p>
            <a:endParaRPr lang="zh-CN" altLang="en-US" sz="2000" dirty="0"/>
          </a:p>
        </p:txBody>
      </p:sp>
      <p:sp>
        <p:nvSpPr>
          <p:cNvPr id="6" name="TextBox 5"/>
          <p:cNvSpPr txBox="1"/>
          <p:nvPr/>
        </p:nvSpPr>
        <p:spPr>
          <a:xfrm>
            <a:off x="612775" y="1143001"/>
            <a:ext cx="8256495" cy="3323987"/>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smtClean="0"/>
              <a:t>牺牲率：通货膨胀减少一个百分点的过程中每年产量损失的百分点数。</a:t>
            </a:r>
            <a:endParaRPr lang="en-US" altLang="zh-CN" sz="2400" dirty="0" smtClean="0"/>
          </a:p>
          <a:p>
            <a:pPr marL="342900" indent="-342900">
              <a:buFont typeface="Arial" panose="020B0604020202020204" pitchFamily="34" charset="0"/>
              <a:buChar char="•"/>
            </a:pPr>
            <a:r>
              <a:rPr lang="zh-CN" altLang="en-US" sz="2400" dirty="0" smtClean="0"/>
              <a:t>降低通货膨胀要忍受高失业和低产量的时期。</a:t>
            </a:r>
            <a:endParaRPr lang="en-US" altLang="zh-CN" sz="2400" dirty="0" smtClean="0"/>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r>
              <a:rPr lang="zh-CN" altLang="en-US" sz="2400" dirty="0" smtClean="0">
                <a:solidFill>
                  <a:srgbClr val="FF0000"/>
                </a:solidFill>
              </a:rPr>
              <a:t>奥肯定律：</a:t>
            </a:r>
            <a:endParaRPr lang="en-US" altLang="zh-CN" sz="2400" dirty="0" smtClean="0">
              <a:solidFill>
                <a:srgbClr val="FF0000"/>
              </a:solidFill>
            </a:endParaRPr>
          </a:p>
          <a:p>
            <a:pPr marL="800100" lvl="1" indent="-342900">
              <a:buFont typeface="Wingdings" panose="05000000000000000000" pitchFamily="2" charset="2"/>
              <a:buChar char="Ø"/>
            </a:pPr>
            <a:r>
              <a:rPr lang="zh-CN" altLang="en-US" sz="1800" dirty="0"/>
              <a:t>失业率每高于自然失业率</a:t>
            </a:r>
            <a:r>
              <a:rPr lang="en-US" altLang="zh-CN" sz="1800" dirty="0"/>
              <a:t>1%</a:t>
            </a:r>
            <a:r>
              <a:rPr lang="zh-CN" altLang="en-US" sz="1800" dirty="0"/>
              <a:t>，实际</a:t>
            </a:r>
            <a:r>
              <a:rPr lang="en-US" altLang="zh-CN" sz="1800" dirty="0"/>
              <a:t>GDP</a:t>
            </a:r>
            <a:r>
              <a:rPr lang="zh-CN" altLang="en-US" sz="1800" dirty="0"/>
              <a:t>便低于潜在</a:t>
            </a:r>
            <a:r>
              <a:rPr lang="en-US" altLang="zh-CN" sz="1800" dirty="0"/>
              <a:t>GDP2%</a:t>
            </a:r>
            <a:r>
              <a:rPr lang="zh-CN" altLang="en-US" sz="1800" dirty="0"/>
              <a:t>。</a:t>
            </a:r>
            <a:endParaRPr lang="en-US" altLang="zh-CN" sz="1800" dirty="0" smtClean="0"/>
          </a:p>
          <a:p>
            <a:pPr marL="342900" indent="-342900">
              <a:buFont typeface="Arial" panose="020B0604020202020204" pitchFamily="34" charset="0"/>
              <a:buChar char="•"/>
            </a:pPr>
            <a:endParaRPr lang="en-US" altLang="zh-CN" sz="2400" dirty="0"/>
          </a:p>
          <a:p>
            <a:pPr marL="342900" indent="-342900">
              <a:buFont typeface="Arial" panose="020B0604020202020204" pitchFamily="34" charset="0"/>
              <a:buChar char="•"/>
            </a:pPr>
            <a:endParaRPr lang="en-US" altLang="zh-CN" sz="2400" dirty="0" smtClean="0"/>
          </a:p>
          <a:p>
            <a:pPr marL="342900" indent="-342900">
              <a:buFont typeface="Arial" panose="020B0604020202020204" pitchFamily="34" charset="0"/>
              <a:buChar char="•"/>
            </a:pPr>
            <a:endParaRPr lang="en-US" altLang="zh-CN" sz="2400" dirty="0"/>
          </a:p>
        </p:txBody>
      </p:sp>
      <p:graphicFrame>
        <p:nvGraphicFramePr>
          <p:cNvPr id="8" name="对象 7"/>
          <p:cNvGraphicFramePr>
            <a:graphicFrameLocks noChangeAspect="1"/>
          </p:cNvGraphicFramePr>
          <p:nvPr>
            <p:extLst/>
          </p:nvPr>
        </p:nvGraphicFramePr>
        <p:xfrm>
          <a:off x="4394200" y="2362200"/>
          <a:ext cx="914400" cy="233363"/>
        </p:xfrm>
        <a:graphic>
          <a:graphicData uri="http://schemas.openxmlformats.org/presentationml/2006/ole">
            <mc:AlternateContent xmlns:mc="http://schemas.openxmlformats.org/markup-compatibility/2006">
              <mc:Choice xmlns:v="urn:schemas-microsoft-com:vml" Requires="v">
                <p:oleObj spid="_x0000_s3315" name="Equation" r:id="rId3" imgW="914400" imgH="233280" progId="Equation.DSMT4">
                  <p:embed/>
                </p:oleObj>
              </mc:Choice>
              <mc:Fallback>
                <p:oleObj name="Equation" r:id="rId3" imgW="914400" imgH="233280" progId="Equation.DSMT4">
                  <p:embed/>
                  <p:pic>
                    <p:nvPicPr>
                      <p:cNvPr id="8" name="对象 7"/>
                      <p:cNvPicPr/>
                      <p:nvPr/>
                    </p:nvPicPr>
                    <p:blipFill>
                      <a:blip r:embed="rId4"/>
                      <a:stretch>
                        <a:fillRect/>
                      </a:stretch>
                    </p:blipFill>
                    <p:spPr>
                      <a:xfrm>
                        <a:off x="4394200" y="2362200"/>
                        <a:ext cx="914400" cy="233363"/>
                      </a:xfrm>
                      <a:prstGeom prst="rect">
                        <a:avLst/>
                      </a:prstGeom>
                    </p:spPr>
                  </p:pic>
                </p:oleObj>
              </mc:Fallback>
            </mc:AlternateContent>
          </a:graphicData>
        </a:graphic>
      </p:graphicFrame>
      <p:pic>
        <p:nvPicPr>
          <p:cNvPr id="7" name="图片 6"/>
          <p:cNvPicPr>
            <a:picLocks noChangeAspect="1"/>
          </p:cNvPicPr>
          <p:nvPr/>
        </p:nvPicPr>
        <p:blipFill>
          <a:blip r:embed="rId5"/>
          <a:stretch>
            <a:fillRect/>
          </a:stretch>
        </p:blipFill>
        <p:spPr>
          <a:xfrm>
            <a:off x="2222689" y="3573046"/>
            <a:ext cx="4343022" cy="2421948"/>
          </a:xfrm>
          <a:prstGeom prst="rect">
            <a:avLst/>
          </a:prstGeom>
        </p:spPr>
      </p:pic>
    </p:spTree>
    <p:extLst>
      <p:ext uri="{BB962C8B-B14F-4D97-AF65-F5344CB8AC3E}">
        <p14:creationId xmlns:p14="http://schemas.microsoft.com/office/powerpoint/2010/main" val="37474045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solidFill>
                  <a:srgbClr val="FF0000"/>
                </a:solidFill>
              </a:rPr>
              <a:t>宏观经济为什么会波动？</a:t>
            </a:r>
            <a:endParaRPr lang="zh-CN" altLang="en-US" dirty="0">
              <a:solidFill>
                <a:srgbClr val="FF0000"/>
              </a:solidFill>
            </a:endParaRPr>
          </a:p>
        </p:txBody>
      </p:sp>
      <p:sp>
        <p:nvSpPr>
          <p:cNvPr id="4" name="内容占位符 3"/>
          <p:cNvSpPr>
            <a:spLocks noGrp="1"/>
          </p:cNvSpPr>
          <p:nvPr>
            <p:ph idx="1"/>
          </p:nvPr>
        </p:nvSpPr>
        <p:spPr>
          <a:xfrm>
            <a:off x="457200" y="1600200"/>
            <a:ext cx="8229600" cy="5121275"/>
          </a:xfrm>
        </p:spPr>
        <p:txBody>
          <a:bodyPr/>
          <a:lstStyle/>
          <a:p>
            <a:pPr>
              <a:buFont typeface="Wingdings" panose="05000000000000000000" pitchFamily="2" charset="2"/>
              <a:buChar char="l"/>
            </a:pPr>
            <a:r>
              <a:rPr lang="zh-CN" altLang="en-US" sz="2000" dirty="0" smtClean="0">
                <a:solidFill>
                  <a:srgbClr val="0070C0"/>
                </a:solidFill>
              </a:rPr>
              <a:t>为什么在一些年份，经济持续增长</a:t>
            </a:r>
            <a:r>
              <a:rPr lang="zh-CN" altLang="en-US" sz="2000" dirty="0">
                <a:solidFill>
                  <a:srgbClr val="0070C0"/>
                </a:solidFill>
              </a:rPr>
              <a:t>？</a:t>
            </a:r>
            <a:endParaRPr lang="en-US" altLang="zh-CN" sz="2000" dirty="0" smtClean="0">
              <a:solidFill>
                <a:srgbClr val="0070C0"/>
              </a:solidFill>
            </a:endParaRPr>
          </a:p>
          <a:p>
            <a:pPr>
              <a:buFont typeface="Wingdings" panose="05000000000000000000" pitchFamily="2" charset="2"/>
              <a:buChar char="l"/>
            </a:pPr>
            <a:r>
              <a:rPr lang="zh-CN" altLang="en-US" sz="2000" dirty="0" smtClean="0">
                <a:solidFill>
                  <a:srgbClr val="0070C0"/>
                </a:solidFill>
              </a:rPr>
              <a:t>为什么另一些年份，经济低迷，持续衰弱？</a:t>
            </a:r>
            <a:endParaRPr lang="en-US" altLang="zh-CN" sz="2000" dirty="0" smtClean="0">
              <a:solidFill>
                <a:srgbClr val="0070C0"/>
              </a:solidFill>
            </a:endParaRPr>
          </a:p>
          <a:p>
            <a:pPr lvl="1">
              <a:buFont typeface="Wingdings" panose="05000000000000000000" pitchFamily="2" charset="2"/>
              <a:buChar char="Ø"/>
            </a:pPr>
            <a:r>
              <a:rPr lang="zh-CN" altLang="en-US" sz="1800" dirty="0" smtClean="0"/>
              <a:t>以中国为例，历经了</a:t>
            </a:r>
            <a:r>
              <a:rPr lang="en-US" altLang="zh-CN" sz="1800" dirty="0" smtClean="0"/>
              <a:t>40</a:t>
            </a:r>
            <a:r>
              <a:rPr lang="zh-CN" altLang="en-US" sz="1800" dirty="0" smtClean="0"/>
              <a:t>年的高速发展，现在经济增长率每年大约在</a:t>
            </a:r>
            <a:r>
              <a:rPr lang="en-US" altLang="zh-CN" sz="1800" dirty="0" smtClean="0"/>
              <a:t>6%</a:t>
            </a:r>
            <a:r>
              <a:rPr lang="zh-CN" altLang="en-US" sz="1800" dirty="0" smtClean="0"/>
              <a:t>，全球都在讨论中国经济到底会怎么走，是否会停滞，落入“中等收入陷阱”？</a:t>
            </a:r>
            <a:endParaRPr lang="en-US" altLang="zh-CN" sz="1800" dirty="0" smtClean="0"/>
          </a:p>
          <a:p>
            <a:pPr lvl="1">
              <a:buFont typeface="Wingdings" panose="05000000000000000000" pitchFamily="2" charset="2"/>
              <a:buChar char="Ø"/>
            </a:pPr>
            <a:endParaRPr lang="en-US" altLang="zh-CN" sz="1600" dirty="0" smtClean="0">
              <a:solidFill>
                <a:srgbClr val="FF0000"/>
              </a:solidFill>
            </a:endParaRPr>
          </a:p>
          <a:p>
            <a:pPr>
              <a:buFont typeface="Wingdings" panose="05000000000000000000" pitchFamily="2" charset="2"/>
              <a:buChar char="l"/>
            </a:pPr>
            <a:r>
              <a:rPr lang="zh-CN" altLang="en-US" sz="2000" dirty="0" smtClean="0">
                <a:solidFill>
                  <a:srgbClr val="0070C0"/>
                </a:solidFill>
              </a:rPr>
              <a:t>为什么不同年份失业率会有变化？</a:t>
            </a:r>
            <a:endParaRPr lang="en-US" altLang="zh-CN" sz="2000" dirty="0" smtClean="0">
              <a:solidFill>
                <a:srgbClr val="0070C0"/>
              </a:solidFill>
            </a:endParaRPr>
          </a:p>
          <a:p>
            <a:pPr>
              <a:buFont typeface="Wingdings" panose="05000000000000000000" pitchFamily="2" charset="2"/>
              <a:buChar char="l"/>
            </a:pPr>
            <a:r>
              <a:rPr lang="zh-CN" altLang="en-US" sz="2000" dirty="0" smtClean="0">
                <a:solidFill>
                  <a:srgbClr val="0070C0"/>
                </a:solidFill>
              </a:rPr>
              <a:t>为什么不同年份通货膨胀，也会有变化？</a:t>
            </a:r>
            <a:endParaRPr lang="zh-CN" altLang="en-US" sz="2000" dirty="0">
              <a:solidFill>
                <a:srgbClr val="0070C0"/>
              </a:solidFill>
            </a:endParaRPr>
          </a:p>
        </p:txBody>
      </p:sp>
      <p:sp>
        <p:nvSpPr>
          <p:cNvPr id="2" name="灯片编号占位符 1"/>
          <p:cNvSpPr>
            <a:spLocks noGrp="1"/>
          </p:cNvSpPr>
          <p:nvPr>
            <p:ph type="sldNum" sz="quarter" idx="4294967295"/>
          </p:nvPr>
        </p:nvSpPr>
        <p:spPr>
          <a:xfrm>
            <a:off x="7010400" y="6245225"/>
            <a:ext cx="2133600" cy="476250"/>
          </a:xfrm>
        </p:spPr>
        <p:txBody>
          <a:bodyPr/>
          <a:lstStyle/>
          <a:p>
            <a:pPr>
              <a:defRPr/>
            </a:pPr>
            <a:fld id="{2558147B-4607-4771-89D8-C2D7CAB86F5A}" type="slidenum">
              <a:rPr lang="zh-CN" altLang="en-US" smtClean="0"/>
              <a:pPr>
                <a:defRPr/>
              </a:pPr>
              <a:t>48</a:t>
            </a:fld>
            <a:endParaRPr lang="en-US" altLang="zh-CN"/>
          </a:p>
        </p:txBody>
      </p:sp>
      <p:pic>
        <p:nvPicPr>
          <p:cNvPr id="7" name="图片 6"/>
          <p:cNvPicPr>
            <a:picLocks noChangeAspect="1"/>
          </p:cNvPicPr>
          <p:nvPr/>
        </p:nvPicPr>
        <p:blipFill>
          <a:blip r:embed="rId2"/>
          <a:stretch>
            <a:fillRect/>
          </a:stretch>
        </p:blipFill>
        <p:spPr>
          <a:xfrm>
            <a:off x="6129944" y="3794466"/>
            <a:ext cx="1401387" cy="2359478"/>
          </a:xfrm>
          <a:prstGeom prst="rect">
            <a:avLst/>
          </a:prstGeom>
        </p:spPr>
      </p:pic>
    </p:spTree>
    <p:extLst>
      <p:ext uri="{BB962C8B-B14F-4D97-AF65-F5344CB8AC3E}">
        <p14:creationId xmlns:p14="http://schemas.microsoft.com/office/powerpoint/2010/main" val="12164669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solidFill>
                  <a:srgbClr val="FF0000"/>
                </a:solidFill>
              </a:rPr>
              <a:t>宏观经济为什么会波动？</a:t>
            </a:r>
            <a:endParaRPr lang="zh-CN" altLang="en-US" dirty="0">
              <a:solidFill>
                <a:srgbClr val="FF0000"/>
              </a:solidFill>
            </a:endParaRPr>
          </a:p>
        </p:txBody>
      </p:sp>
      <p:sp>
        <p:nvSpPr>
          <p:cNvPr id="4" name="内容占位符 3"/>
          <p:cNvSpPr>
            <a:spLocks noGrp="1"/>
          </p:cNvSpPr>
          <p:nvPr>
            <p:ph idx="1"/>
          </p:nvPr>
        </p:nvSpPr>
        <p:spPr>
          <a:xfrm>
            <a:off x="457200" y="1600200"/>
            <a:ext cx="8229600" cy="5121275"/>
          </a:xfrm>
        </p:spPr>
        <p:txBody>
          <a:bodyPr/>
          <a:lstStyle/>
          <a:p>
            <a:pPr>
              <a:buFont typeface="Wingdings" panose="05000000000000000000" pitchFamily="2" charset="2"/>
              <a:buChar char="l"/>
            </a:pPr>
            <a:r>
              <a:rPr lang="zh-CN" altLang="en-US" sz="2000" dirty="0" smtClean="0">
                <a:solidFill>
                  <a:srgbClr val="0070C0"/>
                </a:solidFill>
              </a:rPr>
              <a:t>古典经济学：萨伊定律</a:t>
            </a:r>
            <a:endParaRPr lang="en-US" altLang="zh-CN" sz="2000" dirty="0" smtClean="0">
              <a:solidFill>
                <a:srgbClr val="0070C0"/>
              </a:solidFill>
            </a:endParaRPr>
          </a:p>
          <a:p>
            <a:pPr lvl="1">
              <a:buFont typeface="Wingdings" panose="05000000000000000000" pitchFamily="2" charset="2"/>
              <a:buChar char="Ø"/>
            </a:pPr>
            <a:r>
              <a:rPr lang="zh-CN" altLang="en-US" sz="1800" dirty="0" smtClean="0"/>
              <a:t>产品</a:t>
            </a:r>
            <a:r>
              <a:rPr lang="zh-CN" altLang="en-US" sz="1800" dirty="0"/>
              <a:t>生产本身能创造自己的</a:t>
            </a:r>
            <a:r>
              <a:rPr lang="zh-CN" altLang="en-US" sz="1800" dirty="0" smtClean="0"/>
              <a:t>需求</a:t>
            </a:r>
            <a:endParaRPr lang="zh-CN" altLang="en-US" sz="1800" dirty="0"/>
          </a:p>
          <a:p>
            <a:pPr lvl="1">
              <a:buFont typeface="Wingdings" panose="05000000000000000000" pitchFamily="2" charset="2"/>
              <a:buChar char="Ø"/>
            </a:pPr>
            <a:r>
              <a:rPr lang="zh-CN" altLang="en-US" sz="1800" dirty="0" smtClean="0"/>
              <a:t>由于</a:t>
            </a:r>
            <a:r>
              <a:rPr lang="zh-CN" altLang="en-US" sz="1800" dirty="0"/>
              <a:t>市场的自我调节作用，不可能产生遍及国民经济所有部门的普遍性生产过剩，而只能在国民经济的个别部门出现供求失衡的现象，而且即使这样也是暂时</a:t>
            </a:r>
            <a:r>
              <a:rPr lang="zh-CN" altLang="en-US" sz="1800" dirty="0" smtClean="0"/>
              <a:t>的</a:t>
            </a:r>
            <a:endParaRPr lang="zh-CN" altLang="en-US" sz="1800" dirty="0"/>
          </a:p>
          <a:p>
            <a:pPr lvl="1">
              <a:buFont typeface="Wingdings" panose="05000000000000000000" pitchFamily="2" charset="2"/>
              <a:buChar char="Ø"/>
            </a:pPr>
            <a:r>
              <a:rPr lang="zh-CN" altLang="en-US" sz="1800" dirty="0" smtClean="0"/>
              <a:t>货币</a:t>
            </a:r>
            <a:r>
              <a:rPr lang="zh-CN" altLang="en-US" sz="1800" dirty="0"/>
              <a:t>仅仅是流通的媒介，商品的买和卖不会</a:t>
            </a:r>
            <a:r>
              <a:rPr lang="zh-CN" altLang="en-US" sz="1800" dirty="0" smtClean="0"/>
              <a:t>脱节</a:t>
            </a:r>
            <a:endParaRPr lang="en-US" altLang="zh-CN" sz="1800" dirty="0" smtClean="0"/>
          </a:p>
          <a:p>
            <a:pPr>
              <a:buFont typeface="Wingdings" panose="05000000000000000000" pitchFamily="2" charset="2"/>
              <a:buChar char="l"/>
            </a:pPr>
            <a:endParaRPr lang="en-US" altLang="zh-CN" sz="2200" dirty="0" smtClean="0"/>
          </a:p>
          <a:p>
            <a:pPr>
              <a:buFont typeface="Wingdings" panose="05000000000000000000" pitchFamily="2" charset="2"/>
              <a:buChar char="l"/>
            </a:pPr>
            <a:endParaRPr lang="en-US" altLang="zh-CN" sz="2200" dirty="0"/>
          </a:p>
          <a:p>
            <a:pPr>
              <a:buFont typeface="Wingdings" panose="05000000000000000000" pitchFamily="2" charset="2"/>
              <a:buChar char="l"/>
            </a:pPr>
            <a:r>
              <a:rPr lang="en-US" altLang="zh-CN" sz="2200" dirty="0" smtClean="0">
                <a:solidFill>
                  <a:srgbClr val="0070C0"/>
                </a:solidFill>
              </a:rPr>
              <a:t>18</a:t>
            </a:r>
            <a:r>
              <a:rPr lang="zh-CN" altLang="en-US" sz="2200" dirty="0" smtClean="0">
                <a:solidFill>
                  <a:srgbClr val="0070C0"/>
                </a:solidFill>
              </a:rPr>
              <a:t>世纪的大卫</a:t>
            </a:r>
            <a:r>
              <a:rPr lang="en-US" altLang="zh-CN" sz="2200" dirty="0" smtClean="0">
                <a:solidFill>
                  <a:srgbClr val="0070C0"/>
                </a:solidFill>
              </a:rPr>
              <a:t>.</a:t>
            </a:r>
            <a:r>
              <a:rPr lang="zh-CN" altLang="en-US" sz="2200" dirty="0">
                <a:solidFill>
                  <a:srgbClr val="0070C0"/>
                </a:solidFill>
              </a:rPr>
              <a:t>休</a:t>
            </a:r>
            <a:r>
              <a:rPr lang="zh-CN" altLang="en-US" sz="2200" dirty="0" smtClean="0">
                <a:solidFill>
                  <a:srgbClr val="0070C0"/>
                </a:solidFill>
              </a:rPr>
              <a:t>谟：</a:t>
            </a:r>
            <a:endParaRPr lang="en-US" altLang="zh-CN" sz="2200" dirty="0" smtClean="0">
              <a:solidFill>
                <a:srgbClr val="0070C0"/>
              </a:solidFill>
            </a:endParaRPr>
          </a:p>
          <a:p>
            <a:pPr lvl="1">
              <a:buFont typeface="Wingdings" panose="05000000000000000000" pitchFamily="2" charset="2"/>
              <a:buChar char="Ø"/>
            </a:pPr>
            <a:r>
              <a:rPr lang="zh-CN" altLang="en-US" sz="1800" dirty="0" smtClean="0"/>
              <a:t>他观察到，当黄金发现后货币供给增加时，价格上升需</a:t>
            </a:r>
            <a:endParaRPr lang="en-US" altLang="zh-CN" sz="1800" dirty="0" smtClean="0"/>
          </a:p>
          <a:p>
            <a:pPr marL="457200" lvl="1" indent="0">
              <a:buNone/>
            </a:pPr>
            <a:r>
              <a:rPr lang="zh-CN" altLang="en-US" sz="1800" dirty="0" smtClean="0"/>
              <a:t>要一段时间，而且在这一时期，经济中存在更高的就业和更多的生产。</a:t>
            </a:r>
            <a:endParaRPr lang="zh-CN" altLang="en-US" sz="1800" dirty="0"/>
          </a:p>
          <a:p>
            <a:pPr lvl="1">
              <a:buFont typeface="Wingdings" panose="05000000000000000000" pitchFamily="2" charset="2"/>
              <a:buChar char="Ø"/>
            </a:pPr>
            <a:endParaRPr lang="en-US" altLang="zh-CN" sz="1600" dirty="0" smtClean="0">
              <a:solidFill>
                <a:srgbClr val="FF0000"/>
              </a:solidFill>
            </a:endParaRPr>
          </a:p>
          <a:p>
            <a:pPr>
              <a:buFont typeface="Wingdings" panose="05000000000000000000" pitchFamily="2" charset="2"/>
              <a:buChar char="l"/>
            </a:pPr>
            <a:endParaRPr lang="zh-CN" altLang="en-US" sz="2000" dirty="0">
              <a:solidFill>
                <a:srgbClr val="FF0000"/>
              </a:solidFill>
            </a:endParaRPr>
          </a:p>
        </p:txBody>
      </p:sp>
      <p:sp>
        <p:nvSpPr>
          <p:cNvPr id="2" name="灯片编号占位符 1"/>
          <p:cNvSpPr>
            <a:spLocks noGrp="1"/>
          </p:cNvSpPr>
          <p:nvPr>
            <p:ph type="sldNum" sz="quarter" idx="4294967295"/>
          </p:nvPr>
        </p:nvSpPr>
        <p:spPr>
          <a:xfrm>
            <a:off x="7010400" y="6245225"/>
            <a:ext cx="2133600" cy="476250"/>
          </a:xfrm>
        </p:spPr>
        <p:txBody>
          <a:bodyPr/>
          <a:lstStyle/>
          <a:p>
            <a:pPr>
              <a:defRPr/>
            </a:pPr>
            <a:fld id="{2558147B-4607-4771-89D8-C2D7CAB86F5A}" type="slidenum">
              <a:rPr lang="zh-CN" altLang="en-US" smtClean="0"/>
              <a:pPr>
                <a:defRPr/>
              </a:pPr>
              <a:t>49</a:t>
            </a:fld>
            <a:endParaRPr lang="en-US" altLang="zh-CN"/>
          </a:p>
        </p:txBody>
      </p:sp>
      <p:pic>
        <p:nvPicPr>
          <p:cNvPr id="5" name="图片 4"/>
          <p:cNvPicPr>
            <a:picLocks noChangeAspect="1"/>
          </p:cNvPicPr>
          <p:nvPr/>
        </p:nvPicPr>
        <p:blipFill>
          <a:blip r:embed="rId2"/>
          <a:stretch>
            <a:fillRect/>
          </a:stretch>
        </p:blipFill>
        <p:spPr>
          <a:xfrm>
            <a:off x="6220690" y="3053180"/>
            <a:ext cx="1152699" cy="1609562"/>
          </a:xfrm>
          <a:prstGeom prst="rect">
            <a:avLst/>
          </a:prstGeom>
        </p:spPr>
      </p:pic>
      <p:pic>
        <p:nvPicPr>
          <p:cNvPr id="6" name="图片 5"/>
          <p:cNvPicPr>
            <a:picLocks noChangeAspect="1"/>
          </p:cNvPicPr>
          <p:nvPr/>
        </p:nvPicPr>
        <p:blipFill>
          <a:blip r:embed="rId3"/>
          <a:stretch>
            <a:fillRect/>
          </a:stretch>
        </p:blipFill>
        <p:spPr>
          <a:xfrm>
            <a:off x="7060276" y="5419839"/>
            <a:ext cx="1190202" cy="1438161"/>
          </a:xfrm>
          <a:prstGeom prst="rect">
            <a:avLst/>
          </a:prstGeom>
        </p:spPr>
      </p:pic>
    </p:spTree>
    <p:extLst>
      <p:ext uri="{BB962C8B-B14F-4D97-AF65-F5344CB8AC3E}">
        <p14:creationId xmlns:p14="http://schemas.microsoft.com/office/powerpoint/2010/main" val="8361655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1485" y="860367"/>
            <a:ext cx="8423910" cy="4941916"/>
          </a:xfrm>
        </p:spPr>
        <p:txBody>
          <a:bodyPr/>
          <a:lstStyle/>
          <a:p>
            <a:pPr algn="just">
              <a:buClrTx/>
              <a:buSzTx/>
              <a:buFontTx/>
            </a:pPr>
            <a:r>
              <a:rPr lang="zh-CN" altLang="en-US" sz="2000" dirty="0" smtClean="0"/>
              <a:t>用</a:t>
            </a:r>
            <a:r>
              <a:rPr lang="zh-CN" altLang="en-US" sz="2000" dirty="0"/>
              <a:t>可观测指标</a:t>
            </a:r>
            <a:r>
              <a:rPr lang="zh-CN" altLang="en-US" sz="2000" dirty="0" smtClean="0"/>
              <a:t>来测量</a:t>
            </a:r>
            <a:r>
              <a:rPr lang="zh-CN" altLang="en-US" sz="2000" dirty="0"/>
              <a:t>福利的</a:t>
            </a:r>
            <a:r>
              <a:rPr lang="zh-CN" altLang="en-US" sz="2000" dirty="0" smtClean="0"/>
              <a:t>方法很早就为</a:t>
            </a:r>
            <a:r>
              <a:rPr lang="zh-CN" altLang="en-US" sz="2000" dirty="0"/>
              <a:t>经济学家所用。著名经济学家欧文·费雪在其1930年出版的名著《利息理论》的1.2节曾说：</a:t>
            </a:r>
          </a:p>
          <a:p>
            <a:pPr algn="l">
              <a:buClrTx/>
              <a:buSzTx/>
              <a:buFontTx/>
            </a:pPr>
            <a:endParaRPr lang="zh-CN" altLang="en-US" sz="2000" dirty="0"/>
          </a:p>
          <a:p>
            <a:pPr algn="l">
              <a:buClrTx/>
              <a:buSzTx/>
              <a:buFontTx/>
            </a:pPr>
            <a:endParaRPr lang="en-US" altLang="zh-CN" sz="2000" dirty="0" smtClean="0"/>
          </a:p>
          <a:p>
            <a:pPr algn="l">
              <a:buClrTx/>
              <a:buSzTx/>
              <a:buFontTx/>
            </a:pPr>
            <a:endParaRPr lang="zh-CN" altLang="en-US" sz="2000" dirty="0"/>
          </a:p>
          <a:p>
            <a:pPr algn="l">
              <a:buClrTx/>
              <a:buSzTx/>
              <a:buFontTx/>
            </a:pPr>
            <a:endParaRPr lang="zh-CN" altLang="en-US" sz="2000" dirty="0"/>
          </a:p>
          <a:p>
            <a:pPr algn="l">
              <a:buClrTx/>
              <a:buSzTx/>
              <a:buFontTx/>
            </a:pPr>
            <a:endParaRPr lang="zh-CN" altLang="en-US" sz="2000" dirty="0"/>
          </a:p>
          <a:p>
            <a:pPr algn="l">
              <a:buClrTx/>
              <a:buSzTx/>
              <a:buFontTx/>
            </a:pPr>
            <a:endParaRPr lang="zh-CN" altLang="en-US" sz="2000" dirty="0"/>
          </a:p>
          <a:p>
            <a:pPr algn="l">
              <a:buClrTx/>
              <a:buSzTx/>
              <a:buFontTx/>
            </a:pPr>
            <a:endParaRPr lang="zh-CN" altLang="en-US" sz="2000" dirty="0" smtClean="0"/>
          </a:p>
          <a:p>
            <a:pPr algn="just">
              <a:buClrTx/>
              <a:buSzTx/>
              <a:buFontTx/>
            </a:pPr>
            <a:r>
              <a:rPr lang="zh-CN" altLang="en-US" sz="2000" dirty="0" smtClean="0"/>
              <a:t>这便是现在用GDP来衡量国民财富的历史源头，也是我们应该关心GDP的原因——它是我们间接推算福利的较好指标，提升GDP也就是在提升居民福利。</a:t>
            </a:r>
            <a:endParaRPr lang="zh-CN" altLang="en-US" sz="2000" dirty="0"/>
          </a:p>
        </p:txBody>
      </p:sp>
      <p:sp>
        <p:nvSpPr>
          <p:cNvPr id="4" name="文本框 3"/>
          <p:cNvSpPr txBox="1"/>
          <p:nvPr/>
        </p:nvSpPr>
        <p:spPr>
          <a:xfrm>
            <a:off x="2582141" y="2321292"/>
            <a:ext cx="6354041" cy="1631216"/>
          </a:xfrm>
          <a:prstGeom prst="rect">
            <a:avLst/>
          </a:prstGeom>
          <a:solidFill>
            <a:srgbClr val="FDE989"/>
          </a:solidFill>
          <a:ln>
            <a:solidFill>
              <a:schemeClr val="bg1">
                <a:lumMod val="95000"/>
              </a:schemeClr>
            </a:solidFill>
          </a:ln>
        </p:spPr>
        <p:txBody>
          <a:bodyPr wrap="square" rtlCol="0" anchor="t">
            <a:spAutoFit/>
          </a:bodyPr>
          <a:lstStyle/>
          <a:p>
            <a:pPr marL="0" indent="0">
              <a:buFont typeface="Arial" panose="020B0604020202020204" pitchFamily="34" charset="0"/>
              <a:buNone/>
            </a:pPr>
            <a:r>
              <a:rPr lang="en-US" altLang="zh-CN" sz="2000" dirty="0">
                <a:latin typeface="+mn-ea"/>
                <a:cs typeface="+mn-ea"/>
                <a:sym typeface="+mn-ea"/>
              </a:rPr>
              <a:t>“</a:t>
            </a:r>
            <a:r>
              <a:rPr lang="zh-CN" altLang="en-US" sz="2000" dirty="0">
                <a:latin typeface="+mn-ea"/>
                <a:cs typeface="+mn-ea"/>
                <a:sym typeface="+mn-ea"/>
              </a:rPr>
              <a:t>享受收入是心理的实体，是无法直接衡量的。然而我们可以退回去一步，经由所谓实际收入来间接求得一个近似值。实际工资以及一般的实际收入，是由外部世界中那些最后物质事件所构成。这些物质事件给予我们内部的享受。</a:t>
            </a:r>
            <a:r>
              <a:rPr lang="en-US" altLang="zh-CN" sz="2000" dirty="0">
                <a:latin typeface="+mn-ea"/>
                <a:cs typeface="+mn-ea"/>
                <a:sym typeface="+mn-ea"/>
              </a:rPr>
              <a:t>”</a:t>
            </a:r>
          </a:p>
        </p:txBody>
      </p:sp>
      <p:pic>
        <p:nvPicPr>
          <p:cNvPr id="5" name="图片 4"/>
          <p:cNvPicPr>
            <a:picLocks noChangeAspect="1"/>
          </p:cNvPicPr>
          <p:nvPr/>
        </p:nvPicPr>
        <p:blipFill>
          <a:blip r:embed="rId3"/>
          <a:stretch>
            <a:fillRect/>
          </a:stretch>
        </p:blipFill>
        <p:spPr>
          <a:xfrm>
            <a:off x="634365" y="2169160"/>
            <a:ext cx="1606550" cy="193548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0574" y="985058"/>
            <a:ext cx="8229600" cy="5257800"/>
          </a:xfrm>
        </p:spPr>
        <p:txBody>
          <a:bodyPr/>
          <a:lstStyle/>
          <a:p>
            <a:pPr marL="0" indent="0">
              <a:buNone/>
            </a:pPr>
            <a:r>
              <a:rPr lang="zh-CN" altLang="en-US" sz="2800" dirty="0" smtClean="0">
                <a:solidFill>
                  <a:srgbClr val="FF0000"/>
                </a:solidFill>
              </a:rPr>
              <a:t>马尔萨斯：有效</a:t>
            </a:r>
            <a:r>
              <a:rPr lang="zh-CN" altLang="en-US" sz="2800" dirty="0">
                <a:solidFill>
                  <a:srgbClr val="FF0000"/>
                </a:solidFill>
              </a:rPr>
              <a:t>需求</a:t>
            </a:r>
            <a:r>
              <a:rPr lang="zh-CN" altLang="en-US" sz="2800" dirty="0" smtClean="0">
                <a:solidFill>
                  <a:srgbClr val="FF0000"/>
                </a:solidFill>
              </a:rPr>
              <a:t>不足理论</a:t>
            </a:r>
            <a:endParaRPr lang="en-US" altLang="zh-CN" sz="2800" dirty="0">
              <a:solidFill>
                <a:srgbClr val="FF0000"/>
              </a:solidFill>
            </a:endParaRPr>
          </a:p>
          <a:p>
            <a:pPr lvl="1">
              <a:buFont typeface="Wingdings" panose="05000000000000000000" pitchFamily="2" charset="2"/>
              <a:buChar char="Ø"/>
            </a:pPr>
            <a:r>
              <a:rPr lang="zh-CN" altLang="en-US" sz="1600" dirty="0" smtClean="0"/>
              <a:t>如果</a:t>
            </a:r>
            <a:r>
              <a:rPr lang="zh-CN" altLang="en-US" sz="1600" dirty="0"/>
              <a:t>消费的增长速度持续地落后于生产的增长速度</a:t>
            </a:r>
            <a:r>
              <a:rPr lang="zh-CN" altLang="en-US" sz="1600" dirty="0" smtClean="0"/>
              <a:t>，</a:t>
            </a:r>
            <a:endParaRPr lang="en-US" altLang="zh-CN" sz="1600" dirty="0" smtClean="0"/>
          </a:p>
          <a:p>
            <a:pPr marL="457200" lvl="1" indent="0">
              <a:buNone/>
            </a:pPr>
            <a:r>
              <a:rPr lang="zh-CN" altLang="en-US" sz="1600" dirty="0" smtClean="0"/>
              <a:t>就</a:t>
            </a:r>
            <a:r>
              <a:rPr lang="zh-CN" altLang="en-US" sz="1600" dirty="0"/>
              <a:t>会出现有效需求不足。导致这一结果的首要原因是积累过度</a:t>
            </a:r>
            <a:r>
              <a:rPr lang="zh-CN" altLang="en-US" sz="1600" dirty="0" smtClean="0"/>
              <a:t>。</a:t>
            </a:r>
            <a:endParaRPr lang="en-US" altLang="zh-CN" sz="1600" dirty="0" smtClean="0"/>
          </a:p>
          <a:p>
            <a:pPr lvl="1">
              <a:buFont typeface="Wingdings" panose="05000000000000000000" pitchFamily="2" charset="2"/>
              <a:buChar char="Ø"/>
            </a:pPr>
            <a:endParaRPr lang="en-US" altLang="zh-CN" sz="1600" dirty="0"/>
          </a:p>
          <a:p>
            <a:pPr lvl="1">
              <a:buFont typeface="Wingdings" panose="05000000000000000000" pitchFamily="2" charset="2"/>
              <a:buChar char="Ø"/>
            </a:pPr>
            <a:r>
              <a:rPr lang="zh-CN" altLang="en-US" sz="1600" dirty="0" smtClean="0"/>
              <a:t>有效</a:t>
            </a:r>
            <a:r>
              <a:rPr lang="zh-CN" altLang="en-US" sz="1600" dirty="0"/>
              <a:t>需求不足（总供给大于总需求）的结果：商品价格下降，利润下降，降至一定水平，经济衰退、产品大量过剩、工人大量失业的危机就会爆发。</a:t>
            </a:r>
            <a:endParaRPr lang="en-US" altLang="zh-CN" sz="1600" dirty="0"/>
          </a:p>
          <a:p>
            <a:pPr marL="0" indent="0">
              <a:buNone/>
            </a:pPr>
            <a:endParaRPr lang="en-US" altLang="zh-CN" sz="2800" dirty="0" smtClean="0"/>
          </a:p>
          <a:p>
            <a:pPr marL="0" indent="0">
              <a:buNone/>
            </a:pPr>
            <a:r>
              <a:rPr lang="zh-CN" altLang="en-US" sz="2800" dirty="0" smtClean="0">
                <a:solidFill>
                  <a:srgbClr val="FF0000"/>
                </a:solidFill>
              </a:rPr>
              <a:t>凯</a:t>
            </a:r>
            <a:r>
              <a:rPr lang="zh-CN" altLang="en-US" sz="2800" dirty="0">
                <a:solidFill>
                  <a:srgbClr val="FF0000"/>
                </a:solidFill>
              </a:rPr>
              <a:t>恩</a:t>
            </a:r>
            <a:r>
              <a:rPr lang="zh-CN" altLang="en-US" sz="2800" dirty="0" smtClean="0">
                <a:solidFill>
                  <a:srgbClr val="FF0000"/>
                </a:solidFill>
              </a:rPr>
              <a:t>斯：</a:t>
            </a:r>
            <a:r>
              <a:rPr lang="en-US" altLang="zh-CN" sz="2800" dirty="0" smtClean="0">
                <a:solidFill>
                  <a:srgbClr val="FF0000"/>
                </a:solidFill>
              </a:rPr>
              <a:t>《</a:t>
            </a:r>
            <a:r>
              <a:rPr lang="zh-CN" altLang="en-US" sz="2800" dirty="0">
                <a:solidFill>
                  <a:srgbClr val="FF0000"/>
                </a:solidFill>
              </a:rPr>
              <a:t>就业、利息、货币通论</a:t>
            </a:r>
            <a:r>
              <a:rPr lang="en-US" altLang="zh-CN" sz="2800" dirty="0" smtClean="0">
                <a:solidFill>
                  <a:srgbClr val="FF0000"/>
                </a:solidFill>
              </a:rPr>
              <a:t>》</a:t>
            </a:r>
            <a:endParaRPr lang="en-US" altLang="zh-CN" sz="2800" dirty="0">
              <a:solidFill>
                <a:srgbClr val="FF0000"/>
              </a:solidFill>
            </a:endParaRPr>
          </a:p>
          <a:p>
            <a:pPr lvl="1">
              <a:buFont typeface="Wingdings" panose="05000000000000000000" pitchFamily="2" charset="2"/>
              <a:buChar char="Ø"/>
            </a:pPr>
            <a:r>
              <a:rPr lang="zh-CN" altLang="en-US" sz="1600" dirty="0" smtClean="0"/>
              <a:t>建立</a:t>
            </a:r>
            <a:r>
              <a:rPr lang="zh-CN" altLang="en-US" sz="1600" dirty="0"/>
              <a:t>了完整的有效需求不足</a:t>
            </a:r>
            <a:r>
              <a:rPr lang="zh-CN" altLang="en-US" sz="1600" dirty="0" smtClean="0"/>
              <a:t>理论</a:t>
            </a:r>
            <a:endParaRPr lang="en-US" altLang="zh-CN" sz="1600" dirty="0" smtClean="0"/>
          </a:p>
          <a:p>
            <a:pPr lvl="1">
              <a:buFont typeface="Wingdings" panose="05000000000000000000" pitchFamily="2" charset="2"/>
              <a:buChar char="Ø"/>
            </a:pPr>
            <a:endParaRPr lang="en-US" altLang="zh-CN" sz="1600" dirty="0"/>
          </a:p>
          <a:p>
            <a:pPr lvl="1">
              <a:buFont typeface="Wingdings" panose="05000000000000000000" pitchFamily="2" charset="2"/>
              <a:buChar char="Ø"/>
            </a:pPr>
            <a:r>
              <a:rPr lang="zh-CN" altLang="en-US" sz="1600" dirty="0" smtClean="0"/>
              <a:t>呼吁</a:t>
            </a:r>
            <a:r>
              <a:rPr lang="zh-CN" altLang="en-US" sz="1600" dirty="0"/>
              <a:t>政府干预：市场这只“看不见的手”调节能力有限，理论上在未来的某一点市场会自动调节到均衡，但短期内应该加强政府干预</a:t>
            </a:r>
            <a:r>
              <a:rPr lang="zh-CN" altLang="en-US" sz="1600" dirty="0" smtClean="0"/>
              <a:t>。</a:t>
            </a:r>
            <a:endParaRPr lang="en-US" altLang="zh-CN" sz="1600" dirty="0" smtClean="0"/>
          </a:p>
          <a:p>
            <a:pPr lvl="1">
              <a:buFont typeface="Wingdings" panose="05000000000000000000" pitchFamily="2" charset="2"/>
              <a:buChar char="Ø"/>
            </a:pPr>
            <a:endParaRPr lang="en-US" altLang="zh-CN" sz="1600" dirty="0"/>
          </a:p>
          <a:p>
            <a:pPr marL="457200" lvl="1" indent="0" algn="r">
              <a:buNone/>
            </a:pPr>
            <a:r>
              <a:rPr lang="en-US" altLang="zh-CN" sz="2000" dirty="0">
                <a:solidFill>
                  <a:srgbClr val="5D2884"/>
                </a:solidFill>
              </a:rPr>
              <a:t>——</a:t>
            </a:r>
            <a:r>
              <a:rPr lang="zh-CN" altLang="en-US" sz="2000" dirty="0" smtClean="0">
                <a:solidFill>
                  <a:srgbClr val="5D2884"/>
                </a:solidFill>
              </a:rPr>
              <a:t>“</a:t>
            </a:r>
            <a:r>
              <a:rPr lang="zh-CN" altLang="en-US" sz="2000" dirty="0">
                <a:solidFill>
                  <a:srgbClr val="5D2884"/>
                </a:solidFill>
              </a:rPr>
              <a:t>在长期我们都死了”</a:t>
            </a:r>
            <a:endParaRPr lang="en-US" altLang="zh-CN" sz="2000" dirty="0">
              <a:solidFill>
                <a:srgbClr val="5D2884"/>
              </a:solidFill>
            </a:endParaRPr>
          </a:p>
          <a:p>
            <a:endParaRPr lang="zh-CN" altLang="en-US" dirty="0"/>
          </a:p>
        </p:txBody>
      </p:sp>
      <p:pic>
        <p:nvPicPr>
          <p:cNvPr id="4" name="图片 3"/>
          <p:cNvPicPr>
            <a:picLocks noChangeAspect="1"/>
          </p:cNvPicPr>
          <p:nvPr/>
        </p:nvPicPr>
        <p:blipFill>
          <a:blip r:embed="rId2"/>
          <a:stretch>
            <a:fillRect/>
          </a:stretch>
        </p:blipFill>
        <p:spPr>
          <a:xfrm>
            <a:off x="6838951" y="561670"/>
            <a:ext cx="1540278" cy="1734798"/>
          </a:xfrm>
          <a:prstGeom prst="rect">
            <a:avLst/>
          </a:prstGeom>
        </p:spPr>
      </p:pic>
      <p:pic>
        <p:nvPicPr>
          <p:cNvPr id="5" name="图片 4"/>
          <p:cNvPicPr>
            <a:picLocks noChangeAspect="1"/>
          </p:cNvPicPr>
          <p:nvPr/>
        </p:nvPicPr>
        <p:blipFill>
          <a:blip r:embed="rId3"/>
          <a:stretch>
            <a:fillRect/>
          </a:stretch>
        </p:blipFill>
        <p:spPr>
          <a:xfrm>
            <a:off x="373813" y="5176751"/>
            <a:ext cx="1575926" cy="1598122"/>
          </a:xfrm>
          <a:prstGeom prst="rect">
            <a:avLst/>
          </a:prstGeom>
        </p:spPr>
      </p:pic>
    </p:spTree>
    <p:extLst>
      <p:ext uri="{BB962C8B-B14F-4D97-AF65-F5344CB8AC3E}">
        <p14:creationId xmlns:p14="http://schemas.microsoft.com/office/powerpoint/2010/main" val="95516213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600" dirty="0" smtClean="0">
                <a:solidFill>
                  <a:srgbClr val="FF0000"/>
                </a:solidFill>
              </a:rPr>
              <a:t>短期波动：总需求</a:t>
            </a:r>
            <a:r>
              <a:rPr lang="en-US" altLang="zh-CN" sz="3600" dirty="0" smtClean="0">
                <a:solidFill>
                  <a:srgbClr val="FF0000"/>
                </a:solidFill>
              </a:rPr>
              <a:t>VS</a:t>
            </a:r>
            <a:r>
              <a:rPr lang="zh-CN" altLang="en-US" sz="3600" dirty="0" smtClean="0">
                <a:solidFill>
                  <a:srgbClr val="FF0000"/>
                </a:solidFill>
              </a:rPr>
              <a:t>总供给</a:t>
            </a:r>
            <a:endParaRPr lang="zh-CN" altLang="en-US" sz="3600" dirty="0">
              <a:solidFill>
                <a:srgbClr val="FF0000"/>
              </a:solidFill>
            </a:endParaRPr>
          </a:p>
        </p:txBody>
      </p:sp>
      <p:cxnSp>
        <p:nvCxnSpPr>
          <p:cNvPr id="5" name="直接箭头连接符 4"/>
          <p:cNvCxnSpPr/>
          <p:nvPr/>
        </p:nvCxnSpPr>
        <p:spPr>
          <a:xfrm flipV="1">
            <a:off x="2552007" y="4821385"/>
            <a:ext cx="4488873" cy="83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直接箭头连接符 7"/>
          <p:cNvCxnSpPr/>
          <p:nvPr/>
        </p:nvCxnSpPr>
        <p:spPr>
          <a:xfrm flipV="1">
            <a:off x="2552007" y="2319251"/>
            <a:ext cx="0" cy="25021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a:xfrm flipV="1">
            <a:off x="3374967" y="2535382"/>
            <a:ext cx="1961804" cy="1687484"/>
          </a:xfrm>
          <a:prstGeom prst="line">
            <a:avLst/>
          </a:prstGeom>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3449782" y="2535382"/>
            <a:ext cx="2019993" cy="1596043"/>
          </a:xfrm>
          <a:prstGeom prst="line">
            <a:avLst/>
          </a:prstGeom>
        </p:spPr>
        <p:style>
          <a:lnRef idx="1">
            <a:schemeClr val="dk1"/>
          </a:lnRef>
          <a:fillRef idx="0">
            <a:schemeClr val="dk1"/>
          </a:fillRef>
          <a:effectRef idx="0">
            <a:schemeClr val="dk1"/>
          </a:effectRef>
          <a:fontRef idx="minor">
            <a:schemeClr val="tx1"/>
          </a:fontRef>
        </p:style>
      </p:cxnSp>
      <p:sp>
        <p:nvSpPr>
          <p:cNvPr id="19" name="文本框 18"/>
          <p:cNvSpPr txBox="1"/>
          <p:nvPr/>
        </p:nvSpPr>
        <p:spPr>
          <a:xfrm>
            <a:off x="1577118" y="2141663"/>
            <a:ext cx="1005403" cy="338554"/>
          </a:xfrm>
          <a:prstGeom prst="rect">
            <a:avLst/>
          </a:prstGeom>
          <a:noFill/>
        </p:spPr>
        <p:txBody>
          <a:bodyPr wrap="none" rtlCol="0">
            <a:spAutoFit/>
          </a:bodyPr>
          <a:lstStyle/>
          <a:p>
            <a:r>
              <a:rPr lang="zh-CN" altLang="en-US" sz="1600" dirty="0" smtClean="0"/>
              <a:t>物价水平</a:t>
            </a:r>
            <a:endParaRPr lang="zh-CN" altLang="en-US" sz="1600" dirty="0"/>
          </a:p>
        </p:txBody>
      </p:sp>
      <p:sp>
        <p:nvSpPr>
          <p:cNvPr id="21" name="文本框 20"/>
          <p:cNvSpPr txBox="1"/>
          <p:nvPr/>
        </p:nvSpPr>
        <p:spPr>
          <a:xfrm>
            <a:off x="6624295" y="4879256"/>
            <a:ext cx="595035" cy="338554"/>
          </a:xfrm>
          <a:prstGeom prst="rect">
            <a:avLst/>
          </a:prstGeom>
          <a:noFill/>
        </p:spPr>
        <p:txBody>
          <a:bodyPr wrap="none" rtlCol="0">
            <a:spAutoFit/>
          </a:bodyPr>
          <a:lstStyle/>
          <a:p>
            <a:r>
              <a:rPr lang="zh-CN" altLang="en-US" sz="1600" dirty="0" smtClean="0"/>
              <a:t>产量</a:t>
            </a:r>
            <a:endParaRPr lang="zh-CN" altLang="en-US" sz="1600" dirty="0"/>
          </a:p>
        </p:txBody>
      </p:sp>
      <p:sp>
        <p:nvSpPr>
          <p:cNvPr id="22" name="文本框 21"/>
          <p:cNvSpPr txBox="1"/>
          <p:nvPr/>
        </p:nvSpPr>
        <p:spPr>
          <a:xfrm>
            <a:off x="5469775" y="4144710"/>
            <a:ext cx="800219" cy="338554"/>
          </a:xfrm>
          <a:prstGeom prst="rect">
            <a:avLst/>
          </a:prstGeom>
          <a:noFill/>
        </p:spPr>
        <p:txBody>
          <a:bodyPr wrap="none" rtlCol="0">
            <a:spAutoFit/>
          </a:bodyPr>
          <a:lstStyle/>
          <a:p>
            <a:r>
              <a:rPr lang="zh-CN" altLang="en-US" sz="1600" dirty="0" smtClean="0"/>
              <a:t>总需求</a:t>
            </a:r>
            <a:endParaRPr lang="zh-CN" altLang="en-US" sz="1600" dirty="0"/>
          </a:p>
        </p:txBody>
      </p:sp>
      <p:sp>
        <p:nvSpPr>
          <p:cNvPr id="23" name="文本框 22"/>
          <p:cNvSpPr txBox="1"/>
          <p:nvPr/>
        </p:nvSpPr>
        <p:spPr>
          <a:xfrm>
            <a:off x="5254743" y="2196828"/>
            <a:ext cx="800219" cy="338554"/>
          </a:xfrm>
          <a:prstGeom prst="rect">
            <a:avLst/>
          </a:prstGeom>
          <a:noFill/>
        </p:spPr>
        <p:txBody>
          <a:bodyPr wrap="none" rtlCol="0">
            <a:spAutoFit/>
          </a:bodyPr>
          <a:lstStyle/>
          <a:p>
            <a:r>
              <a:rPr lang="zh-CN" altLang="en-US" sz="1600" dirty="0" smtClean="0"/>
              <a:t>总供给</a:t>
            </a:r>
            <a:endParaRPr lang="zh-CN" altLang="en-US" sz="1600" dirty="0"/>
          </a:p>
        </p:txBody>
      </p:sp>
      <p:cxnSp>
        <p:nvCxnSpPr>
          <p:cNvPr id="26" name="直接连接符 25"/>
          <p:cNvCxnSpPr/>
          <p:nvPr/>
        </p:nvCxnSpPr>
        <p:spPr>
          <a:xfrm>
            <a:off x="2552007" y="3316777"/>
            <a:ext cx="1907771"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4459778" y="3316777"/>
            <a:ext cx="0" cy="1504608"/>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29" name="文本框 28"/>
          <p:cNvSpPr txBox="1"/>
          <p:nvPr/>
        </p:nvSpPr>
        <p:spPr>
          <a:xfrm>
            <a:off x="1525822" y="3189065"/>
            <a:ext cx="1107996" cy="276999"/>
          </a:xfrm>
          <a:prstGeom prst="rect">
            <a:avLst/>
          </a:prstGeom>
          <a:noFill/>
        </p:spPr>
        <p:txBody>
          <a:bodyPr wrap="none" rtlCol="0">
            <a:spAutoFit/>
          </a:bodyPr>
          <a:lstStyle/>
          <a:p>
            <a:r>
              <a:rPr lang="zh-CN" altLang="en-US" sz="1200" dirty="0" smtClean="0"/>
              <a:t>均衡物价水平</a:t>
            </a:r>
            <a:endParaRPr lang="zh-CN" altLang="en-US" sz="1200" dirty="0"/>
          </a:p>
        </p:txBody>
      </p:sp>
      <p:sp>
        <p:nvSpPr>
          <p:cNvPr id="31" name="文本框 30"/>
          <p:cNvSpPr txBox="1"/>
          <p:nvPr/>
        </p:nvSpPr>
        <p:spPr>
          <a:xfrm>
            <a:off x="4059668" y="4836670"/>
            <a:ext cx="800219" cy="276999"/>
          </a:xfrm>
          <a:prstGeom prst="rect">
            <a:avLst/>
          </a:prstGeom>
          <a:noFill/>
        </p:spPr>
        <p:txBody>
          <a:bodyPr wrap="none" rtlCol="0">
            <a:spAutoFit/>
          </a:bodyPr>
          <a:lstStyle/>
          <a:p>
            <a:r>
              <a:rPr lang="zh-CN" altLang="en-US" sz="1200" dirty="0" smtClean="0"/>
              <a:t>均衡产量</a:t>
            </a:r>
            <a:endParaRPr lang="zh-CN" altLang="en-US" sz="1200" dirty="0"/>
          </a:p>
        </p:txBody>
      </p:sp>
    </p:spTree>
    <p:extLst>
      <p:ext uri="{BB962C8B-B14F-4D97-AF65-F5344CB8AC3E}">
        <p14:creationId xmlns:p14="http://schemas.microsoft.com/office/powerpoint/2010/main" val="36118509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smtClean="0">
                <a:solidFill>
                  <a:srgbClr val="FF0000"/>
                </a:solidFill>
              </a:rPr>
              <a:t>总需求曲线</a:t>
            </a:r>
            <a:endParaRPr lang="zh-CN" altLang="en-US" dirty="0">
              <a:solidFill>
                <a:srgbClr val="FF0000"/>
              </a:solidFill>
            </a:endParaRPr>
          </a:p>
        </p:txBody>
      </p:sp>
      <p:sp>
        <p:nvSpPr>
          <p:cNvPr id="5" name="内容占位符 4"/>
          <p:cNvSpPr>
            <a:spLocks noGrp="1"/>
          </p:cNvSpPr>
          <p:nvPr>
            <p:ph idx="1"/>
          </p:nvPr>
        </p:nvSpPr>
        <p:spPr/>
        <p:txBody>
          <a:bodyPr/>
          <a:lstStyle/>
          <a:p>
            <a:r>
              <a:rPr lang="zh-CN" altLang="zh-CN" dirty="0">
                <a:solidFill>
                  <a:srgbClr val="FF0000"/>
                </a:solidFill>
              </a:rPr>
              <a:t>为什么总需求曲线会</a:t>
            </a:r>
            <a:r>
              <a:rPr lang="zh-CN" altLang="zh-CN" dirty="0" smtClean="0">
                <a:solidFill>
                  <a:srgbClr val="FF0000"/>
                </a:solidFill>
              </a:rPr>
              <a:t>移动</a:t>
            </a:r>
            <a:r>
              <a:rPr lang="zh-CN" altLang="en-US" dirty="0" smtClean="0">
                <a:solidFill>
                  <a:srgbClr val="FF0000"/>
                </a:solidFill>
              </a:rPr>
              <a:t>？</a:t>
            </a:r>
            <a:endParaRPr lang="en-US" altLang="zh-CN" dirty="0" smtClean="0">
              <a:solidFill>
                <a:srgbClr val="FF0000"/>
              </a:solidFill>
            </a:endParaRPr>
          </a:p>
          <a:p>
            <a:pPr>
              <a:buFont typeface="Wingdings" panose="05000000000000000000" pitchFamily="2" charset="2"/>
              <a:buChar char="Ø"/>
            </a:pPr>
            <a:r>
              <a:rPr lang="zh-CN" altLang="zh-CN" sz="2800" dirty="0" smtClean="0">
                <a:solidFill>
                  <a:srgbClr val="0000FF"/>
                </a:solidFill>
              </a:rPr>
              <a:t>消费变动</a:t>
            </a:r>
            <a:r>
              <a:rPr lang="zh-CN" altLang="en-US" sz="2800" dirty="0" smtClean="0"/>
              <a:t>引起的移动：</a:t>
            </a:r>
            <a:endParaRPr lang="en-US" altLang="zh-CN" sz="2800" dirty="0" smtClean="0"/>
          </a:p>
          <a:p>
            <a:pPr marL="0" indent="0">
              <a:buNone/>
            </a:pPr>
            <a:r>
              <a:rPr lang="zh-CN" altLang="en-US" sz="2400" dirty="0" smtClean="0"/>
              <a:t>       在</a:t>
            </a:r>
            <a:r>
              <a:rPr lang="zh-CN" altLang="en-US" sz="2400" dirty="0"/>
              <a:t>物价</a:t>
            </a:r>
            <a:r>
              <a:rPr lang="zh-CN" altLang="en-US" sz="2400" dirty="0" smtClean="0"/>
              <a:t>水平既定时，使消费者支出增加的事件（减税、股市高涨）使总需求曲线向右移动。</a:t>
            </a:r>
            <a:endParaRPr lang="en-US" altLang="zh-CN" sz="2400" dirty="0" smtClean="0"/>
          </a:p>
          <a:p>
            <a:pPr marL="0" indent="0">
              <a:buNone/>
            </a:pPr>
            <a:r>
              <a:rPr lang="zh-CN" altLang="en-US" sz="2400" dirty="0" smtClean="0"/>
              <a:t>       在</a:t>
            </a:r>
            <a:r>
              <a:rPr lang="zh-CN" altLang="en-US" sz="2400" dirty="0"/>
              <a:t>物价</a:t>
            </a:r>
            <a:r>
              <a:rPr lang="zh-CN" altLang="en-US" sz="2400" dirty="0" smtClean="0"/>
              <a:t>水平既定时，使消费者支出减少的事件（增税、股市低迷）使总需求曲线向左移动。</a:t>
            </a:r>
            <a:endParaRPr lang="en-US" altLang="zh-CN" sz="2400" dirty="0" smtClean="0"/>
          </a:p>
        </p:txBody>
      </p:sp>
      <p:pic>
        <p:nvPicPr>
          <p:cNvPr id="2" name="图片 1"/>
          <p:cNvPicPr>
            <a:picLocks noChangeAspect="1"/>
          </p:cNvPicPr>
          <p:nvPr/>
        </p:nvPicPr>
        <p:blipFill>
          <a:blip r:embed="rId2"/>
          <a:stretch>
            <a:fillRect/>
          </a:stretch>
        </p:blipFill>
        <p:spPr>
          <a:xfrm>
            <a:off x="4424104" y="4480734"/>
            <a:ext cx="3906850" cy="2003194"/>
          </a:xfrm>
          <a:prstGeom prst="rect">
            <a:avLst/>
          </a:prstGeom>
        </p:spPr>
      </p:pic>
    </p:spTree>
    <p:extLst>
      <p:ext uri="{BB962C8B-B14F-4D97-AF65-F5344CB8AC3E}">
        <p14:creationId xmlns:p14="http://schemas.microsoft.com/office/powerpoint/2010/main" val="42494366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zh-CN" altLang="zh-CN" sz="3200" dirty="0">
                <a:solidFill>
                  <a:srgbClr val="FF0000"/>
                </a:solidFill>
              </a:rPr>
              <a:t>为什么总需求曲线会</a:t>
            </a:r>
            <a:r>
              <a:rPr lang="zh-CN" altLang="zh-CN" sz="3200" dirty="0" smtClean="0">
                <a:solidFill>
                  <a:srgbClr val="FF0000"/>
                </a:solidFill>
              </a:rPr>
              <a:t>移动</a:t>
            </a:r>
            <a:r>
              <a:rPr lang="zh-CN" altLang="en-US" sz="3200" dirty="0" smtClean="0">
                <a:solidFill>
                  <a:srgbClr val="FF0000"/>
                </a:solidFill>
              </a:rPr>
              <a:t>？</a:t>
            </a:r>
            <a:endParaRPr lang="en-US" altLang="zh-CN" sz="3200" dirty="0">
              <a:solidFill>
                <a:srgbClr val="FF0000"/>
              </a:solidFill>
            </a:endParaRPr>
          </a:p>
        </p:txBody>
      </p:sp>
      <p:sp>
        <p:nvSpPr>
          <p:cNvPr id="5" name="内容占位符 4"/>
          <p:cNvSpPr>
            <a:spLocks noGrp="1"/>
          </p:cNvSpPr>
          <p:nvPr>
            <p:ph idx="1"/>
          </p:nvPr>
        </p:nvSpPr>
        <p:spPr/>
        <p:txBody>
          <a:bodyPr/>
          <a:lstStyle/>
          <a:p>
            <a:pPr>
              <a:buFont typeface="Wingdings" panose="05000000000000000000" pitchFamily="2" charset="2"/>
              <a:buChar char="Ø"/>
            </a:pPr>
            <a:r>
              <a:rPr lang="zh-CN" altLang="en-US" sz="2800" dirty="0" smtClean="0">
                <a:solidFill>
                  <a:srgbClr val="0000FF"/>
                </a:solidFill>
              </a:rPr>
              <a:t>投资变动</a:t>
            </a:r>
            <a:r>
              <a:rPr lang="zh-CN" altLang="en-US" sz="2800" dirty="0" smtClean="0"/>
              <a:t>引起的移动：</a:t>
            </a:r>
            <a:endParaRPr lang="en-US" altLang="zh-CN" sz="2800" dirty="0" smtClean="0"/>
          </a:p>
          <a:p>
            <a:pPr marL="0" indent="0">
              <a:buNone/>
            </a:pPr>
            <a:r>
              <a:rPr lang="zh-CN" altLang="en-US" sz="2400" dirty="0" smtClean="0"/>
              <a:t>       在</a:t>
            </a:r>
            <a:r>
              <a:rPr lang="zh-CN" altLang="en-US" sz="2400" dirty="0"/>
              <a:t>物价</a:t>
            </a:r>
            <a:r>
              <a:rPr lang="zh-CN" altLang="en-US" sz="2400" dirty="0" smtClean="0"/>
              <a:t>水平既定时，使企业投资增加的事件（对未来的乐观，由于货币供给增加引起的利率下降）使总需求曲线向右移动。</a:t>
            </a:r>
            <a:endParaRPr lang="en-US" altLang="zh-CN" sz="2400" dirty="0" smtClean="0"/>
          </a:p>
          <a:p>
            <a:pPr marL="0" indent="0">
              <a:buNone/>
            </a:pPr>
            <a:r>
              <a:rPr lang="zh-CN" altLang="en-US" sz="2400" dirty="0" smtClean="0"/>
              <a:t>       在</a:t>
            </a:r>
            <a:r>
              <a:rPr lang="zh-CN" altLang="en-US" sz="2400" dirty="0"/>
              <a:t>物价</a:t>
            </a:r>
            <a:r>
              <a:rPr lang="zh-CN" altLang="en-US" sz="2400" dirty="0" smtClean="0"/>
              <a:t>水平既定时，</a:t>
            </a:r>
            <a:r>
              <a:rPr lang="zh-CN" altLang="en-US" sz="2400" dirty="0"/>
              <a:t>使企业</a:t>
            </a:r>
            <a:r>
              <a:rPr lang="zh-CN" altLang="en-US" sz="2400" dirty="0" smtClean="0"/>
              <a:t>投资</a:t>
            </a:r>
            <a:r>
              <a:rPr lang="zh-CN" altLang="en-US" sz="2400" dirty="0"/>
              <a:t>减少</a:t>
            </a:r>
            <a:r>
              <a:rPr lang="zh-CN" altLang="en-US" sz="2400" dirty="0" smtClean="0"/>
              <a:t>的</a:t>
            </a:r>
            <a:r>
              <a:rPr lang="zh-CN" altLang="en-US" sz="2400" dirty="0"/>
              <a:t>事件（对未来</a:t>
            </a:r>
            <a:r>
              <a:rPr lang="zh-CN" altLang="en-US" sz="2400" dirty="0" smtClean="0"/>
              <a:t>的</a:t>
            </a:r>
            <a:r>
              <a:rPr lang="zh-CN" altLang="en-US" sz="2400" dirty="0"/>
              <a:t>悲观</a:t>
            </a:r>
            <a:r>
              <a:rPr lang="zh-CN" altLang="en-US" sz="2400" dirty="0" smtClean="0"/>
              <a:t>，</a:t>
            </a:r>
            <a:r>
              <a:rPr lang="zh-CN" altLang="en-US" sz="2400" dirty="0"/>
              <a:t>由于货币</a:t>
            </a:r>
            <a:r>
              <a:rPr lang="zh-CN" altLang="en-US" sz="2400" dirty="0" smtClean="0"/>
              <a:t>供给</a:t>
            </a:r>
            <a:r>
              <a:rPr lang="zh-CN" altLang="en-US" sz="2400" dirty="0"/>
              <a:t>减少</a:t>
            </a:r>
            <a:r>
              <a:rPr lang="zh-CN" altLang="en-US" sz="2400" dirty="0" smtClean="0"/>
              <a:t>引起</a:t>
            </a:r>
            <a:r>
              <a:rPr lang="zh-CN" altLang="en-US" sz="2400" dirty="0"/>
              <a:t>的利率下降）</a:t>
            </a:r>
            <a:r>
              <a:rPr lang="zh-CN" altLang="en-US" sz="2400" dirty="0" smtClean="0"/>
              <a:t>使总需求曲线向左移动。</a:t>
            </a:r>
            <a:endParaRPr lang="en-US" altLang="zh-CN" sz="2400" dirty="0" smtClean="0"/>
          </a:p>
        </p:txBody>
      </p:sp>
      <p:pic>
        <p:nvPicPr>
          <p:cNvPr id="2" name="图片 1"/>
          <p:cNvPicPr>
            <a:picLocks noChangeAspect="1"/>
          </p:cNvPicPr>
          <p:nvPr/>
        </p:nvPicPr>
        <p:blipFill>
          <a:blip r:embed="rId2"/>
          <a:stretch>
            <a:fillRect/>
          </a:stretch>
        </p:blipFill>
        <p:spPr>
          <a:xfrm>
            <a:off x="5135360" y="4490086"/>
            <a:ext cx="2265653" cy="1536642"/>
          </a:xfrm>
          <a:prstGeom prst="rect">
            <a:avLst/>
          </a:prstGeom>
        </p:spPr>
      </p:pic>
    </p:spTree>
    <p:extLst>
      <p:ext uri="{BB962C8B-B14F-4D97-AF65-F5344CB8AC3E}">
        <p14:creationId xmlns:p14="http://schemas.microsoft.com/office/powerpoint/2010/main" val="29812004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zh-CN" altLang="zh-CN" sz="3200" dirty="0">
                <a:solidFill>
                  <a:srgbClr val="FF0000"/>
                </a:solidFill>
              </a:rPr>
              <a:t>为什么总需求曲线会</a:t>
            </a:r>
            <a:r>
              <a:rPr lang="zh-CN" altLang="zh-CN" sz="3200" dirty="0" smtClean="0">
                <a:solidFill>
                  <a:srgbClr val="FF0000"/>
                </a:solidFill>
              </a:rPr>
              <a:t>移动</a:t>
            </a:r>
            <a:r>
              <a:rPr lang="zh-CN" altLang="en-US" sz="3200" dirty="0" smtClean="0">
                <a:solidFill>
                  <a:srgbClr val="FF0000"/>
                </a:solidFill>
              </a:rPr>
              <a:t>？</a:t>
            </a:r>
            <a:endParaRPr lang="en-US" altLang="zh-CN" sz="3200" dirty="0">
              <a:solidFill>
                <a:srgbClr val="FF0000"/>
              </a:solidFill>
            </a:endParaRPr>
          </a:p>
        </p:txBody>
      </p:sp>
      <p:sp>
        <p:nvSpPr>
          <p:cNvPr id="5" name="内容占位符 4"/>
          <p:cNvSpPr>
            <a:spLocks noGrp="1"/>
          </p:cNvSpPr>
          <p:nvPr>
            <p:ph idx="1"/>
          </p:nvPr>
        </p:nvSpPr>
        <p:spPr/>
        <p:txBody>
          <a:bodyPr/>
          <a:lstStyle/>
          <a:p>
            <a:pPr>
              <a:buFont typeface="Wingdings" panose="05000000000000000000" pitchFamily="2" charset="2"/>
              <a:buChar char="Ø"/>
            </a:pPr>
            <a:r>
              <a:rPr lang="zh-CN" altLang="en-US" sz="2800" dirty="0" smtClean="0">
                <a:solidFill>
                  <a:srgbClr val="0000FF"/>
                </a:solidFill>
              </a:rPr>
              <a:t>政府购买</a:t>
            </a:r>
            <a:r>
              <a:rPr lang="zh-CN" altLang="zh-CN" sz="2800" dirty="0" smtClean="0">
                <a:solidFill>
                  <a:srgbClr val="0000FF"/>
                </a:solidFill>
              </a:rPr>
              <a:t>变动</a:t>
            </a:r>
            <a:r>
              <a:rPr lang="zh-CN" altLang="en-US" sz="2800" dirty="0" smtClean="0"/>
              <a:t>引起的移动：</a:t>
            </a:r>
            <a:endParaRPr lang="en-US" altLang="zh-CN" sz="2800" dirty="0" smtClean="0"/>
          </a:p>
          <a:p>
            <a:pPr marL="0" indent="0">
              <a:buNone/>
            </a:pPr>
            <a:r>
              <a:rPr lang="zh-CN" altLang="en-US" sz="2400" dirty="0" smtClean="0"/>
              <a:t>       政府对物品与服务购买的增加（增加对国防或高速公路建设的支出）使总需求曲线向右移动。</a:t>
            </a:r>
            <a:endParaRPr lang="en-US" altLang="zh-CN" sz="2400" dirty="0" smtClean="0"/>
          </a:p>
          <a:p>
            <a:pPr marL="0" indent="0">
              <a:buNone/>
            </a:pPr>
            <a:r>
              <a:rPr lang="zh-CN" altLang="en-US" sz="2400" dirty="0" smtClean="0"/>
              <a:t>       政府</a:t>
            </a:r>
            <a:r>
              <a:rPr lang="zh-CN" altLang="en-US" sz="2400" dirty="0"/>
              <a:t>对物品与服务购买</a:t>
            </a:r>
            <a:r>
              <a:rPr lang="zh-CN" altLang="en-US" sz="2400" dirty="0" smtClean="0"/>
              <a:t>的</a:t>
            </a:r>
            <a:r>
              <a:rPr lang="zh-CN" altLang="en-US" sz="2400" dirty="0"/>
              <a:t>减少</a:t>
            </a:r>
            <a:r>
              <a:rPr lang="zh-CN" altLang="en-US" sz="2400" dirty="0" smtClean="0"/>
              <a:t>（削减对</a:t>
            </a:r>
            <a:r>
              <a:rPr lang="zh-CN" altLang="en-US" sz="2400" dirty="0"/>
              <a:t>国防或高速公路建设的支出）</a:t>
            </a:r>
            <a:r>
              <a:rPr lang="zh-CN" altLang="en-US" sz="2400" dirty="0" smtClean="0"/>
              <a:t>使总需求曲线向左移动。</a:t>
            </a:r>
            <a:endParaRPr lang="en-US" altLang="zh-CN" sz="2400" dirty="0" smtClean="0"/>
          </a:p>
        </p:txBody>
      </p:sp>
      <p:pic>
        <p:nvPicPr>
          <p:cNvPr id="2" name="图片 1"/>
          <p:cNvPicPr>
            <a:picLocks noChangeAspect="1"/>
          </p:cNvPicPr>
          <p:nvPr/>
        </p:nvPicPr>
        <p:blipFill>
          <a:blip r:embed="rId2"/>
          <a:stretch>
            <a:fillRect/>
          </a:stretch>
        </p:blipFill>
        <p:spPr>
          <a:xfrm>
            <a:off x="4987290" y="3863181"/>
            <a:ext cx="3049463" cy="1979122"/>
          </a:xfrm>
          <a:prstGeom prst="rect">
            <a:avLst/>
          </a:prstGeom>
        </p:spPr>
      </p:pic>
    </p:spTree>
    <p:extLst>
      <p:ext uri="{BB962C8B-B14F-4D97-AF65-F5344CB8AC3E}">
        <p14:creationId xmlns:p14="http://schemas.microsoft.com/office/powerpoint/2010/main" val="242103093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pPr algn="l"/>
            <a:r>
              <a:rPr lang="zh-CN" altLang="zh-CN" sz="3200" dirty="0">
                <a:solidFill>
                  <a:srgbClr val="FF0000"/>
                </a:solidFill>
              </a:rPr>
              <a:t>为什么总需求曲线会</a:t>
            </a:r>
            <a:r>
              <a:rPr lang="zh-CN" altLang="zh-CN" sz="3200" dirty="0" smtClean="0">
                <a:solidFill>
                  <a:srgbClr val="FF0000"/>
                </a:solidFill>
              </a:rPr>
              <a:t>移动</a:t>
            </a:r>
            <a:r>
              <a:rPr lang="zh-CN" altLang="en-US" sz="3200" dirty="0" smtClean="0">
                <a:solidFill>
                  <a:srgbClr val="FF0000"/>
                </a:solidFill>
              </a:rPr>
              <a:t>？</a:t>
            </a:r>
            <a:endParaRPr lang="en-US" altLang="zh-CN" sz="3200" dirty="0">
              <a:solidFill>
                <a:srgbClr val="FF0000"/>
              </a:solidFill>
            </a:endParaRPr>
          </a:p>
        </p:txBody>
      </p:sp>
      <p:sp>
        <p:nvSpPr>
          <p:cNvPr id="5" name="内容占位符 4"/>
          <p:cNvSpPr>
            <a:spLocks noGrp="1"/>
          </p:cNvSpPr>
          <p:nvPr>
            <p:ph idx="1"/>
          </p:nvPr>
        </p:nvSpPr>
        <p:spPr/>
        <p:txBody>
          <a:bodyPr/>
          <a:lstStyle/>
          <a:p>
            <a:pPr>
              <a:buFont typeface="Wingdings" panose="05000000000000000000" pitchFamily="2" charset="2"/>
              <a:buChar char="Ø"/>
            </a:pPr>
            <a:r>
              <a:rPr lang="zh-CN" altLang="en-US" sz="2800" dirty="0" smtClean="0">
                <a:solidFill>
                  <a:srgbClr val="0000FF"/>
                </a:solidFill>
              </a:rPr>
              <a:t>净出口变动</a:t>
            </a:r>
            <a:r>
              <a:rPr lang="zh-CN" altLang="en-US" sz="2800" dirty="0" smtClean="0"/>
              <a:t>引起的移动：</a:t>
            </a:r>
            <a:endParaRPr lang="en-US" altLang="zh-CN" sz="2800" dirty="0" smtClean="0"/>
          </a:p>
          <a:p>
            <a:pPr marL="0" indent="0">
              <a:buNone/>
            </a:pPr>
            <a:r>
              <a:rPr lang="zh-CN" altLang="en-US" sz="2400" dirty="0" smtClean="0"/>
              <a:t>       在</a:t>
            </a:r>
            <a:r>
              <a:rPr lang="zh-CN" altLang="en-US" sz="2400" dirty="0"/>
              <a:t>物价</a:t>
            </a:r>
            <a:r>
              <a:rPr lang="zh-CN" altLang="en-US" sz="2400" dirty="0" smtClean="0"/>
              <a:t>水平既定时，增加净出口支出的事件（国外经济繁荣，引起汇率下降的投机）使总需求曲线向右移动。</a:t>
            </a:r>
            <a:endParaRPr lang="en-US" altLang="zh-CN" sz="2400" dirty="0" smtClean="0"/>
          </a:p>
          <a:p>
            <a:pPr marL="0" indent="0">
              <a:buNone/>
            </a:pPr>
            <a:r>
              <a:rPr lang="zh-CN" altLang="en-US" sz="2400" dirty="0" smtClean="0"/>
              <a:t>       在</a:t>
            </a:r>
            <a:r>
              <a:rPr lang="zh-CN" altLang="en-US" sz="2400" dirty="0"/>
              <a:t>物价</a:t>
            </a:r>
            <a:r>
              <a:rPr lang="zh-CN" altLang="en-US" sz="2400" dirty="0" smtClean="0"/>
              <a:t>水平既定时，减少净出口</a:t>
            </a:r>
            <a:r>
              <a:rPr lang="zh-CN" altLang="en-US" sz="2400" dirty="0"/>
              <a:t>支出的事件（国外</a:t>
            </a:r>
            <a:r>
              <a:rPr lang="zh-CN" altLang="en-US" sz="2400" dirty="0" smtClean="0"/>
              <a:t>经济</a:t>
            </a:r>
            <a:r>
              <a:rPr lang="zh-CN" altLang="en-US" sz="2400" dirty="0"/>
              <a:t>衰退</a:t>
            </a:r>
            <a:r>
              <a:rPr lang="zh-CN" altLang="en-US" sz="2400" dirty="0" smtClean="0"/>
              <a:t>，</a:t>
            </a:r>
            <a:r>
              <a:rPr lang="zh-CN" altLang="en-US" sz="2400" dirty="0"/>
              <a:t>引起</a:t>
            </a:r>
            <a:r>
              <a:rPr lang="zh-CN" altLang="en-US" sz="2400" dirty="0" smtClean="0"/>
              <a:t>汇率</a:t>
            </a:r>
            <a:r>
              <a:rPr lang="zh-CN" altLang="en-US" sz="2400" dirty="0"/>
              <a:t>上升</a:t>
            </a:r>
            <a:r>
              <a:rPr lang="zh-CN" altLang="en-US" sz="2400" dirty="0" smtClean="0"/>
              <a:t>的</a:t>
            </a:r>
            <a:r>
              <a:rPr lang="zh-CN" altLang="en-US" sz="2400" dirty="0"/>
              <a:t>投机）</a:t>
            </a:r>
            <a:r>
              <a:rPr lang="zh-CN" altLang="en-US" sz="2400" dirty="0" smtClean="0"/>
              <a:t>使总需求曲线向左移动。</a:t>
            </a:r>
            <a:endParaRPr lang="en-US" altLang="zh-CN" sz="2400" dirty="0" smtClean="0"/>
          </a:p>
        </p:txBody>
      </p:sp>
      <p:pic>
        <p:nvPicPr>
          <p:cNvPr id="2" name="图片 1"/>
          <p:cNvPicPr>
            <a:picLocks noChangeAspect="1"/>
          </p:cNvPicPr>
          <p:nvPr/>
        </p:nvPicPr>
        <p:blipFill>
          <a:blip r:embed="rId2"/>
          <a:stretch>
            <a:fillRect/>
          </a:stretch>
        </p:blipFill>
        <p:spPr>
          <a:xfrm>
            <a:off x="5143067" y="4207106"/>
            <a:ext cx="2751445" cy="1852872"/>
          </a:xfrm>
          <a:prstGeom prst="rect">
            <a:avLst/>
          </a:prstGeom>
        </p:spPr>
      </p:pic>
    </p:spTree>
    <p:extLst>
      <p:ext uri="{BB962C8B-B14F-4D97-AF65-F5344CB8AC3E}">
        <p14:creationId xmlns:p14="http://schemas.microsoft.com/office/powerpoint/2010/main" val="336384788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总供给曲线</a:t>
            </a:r>
            <a:endParaRPr lang="zh-CN" altLang="en-US" dirty="0">
              <a:solidFill>
                <a:srgbClr val="FF0000"/>
              </a:solidFill>
            </a:endParaRPr>
          </a:p>
        </p:txBody>
      </p:sp>
      <p:sp>
        <p:nvSpPr>
          <p:cNvPr id="3" name="内容占位符 2"/>
          <p:cNvSpPr>
            <a:spLocks noGrp="1"/>
          </p:cNvSpPr>
          <p:nvPr>
            <p:ph idx="1"/>
          </p:nvPr>
        </p:nvSpPr>
        <p:spPr>
          <a:xfrm>
            <a:off x="505326" y="1448222"/>
            <a:ext cx="8229600" cy="4525963"/>
          </a:xfrm>
        </p:spPr>
        <p:txBody>
          <a:bodyPr/>
          <a:lstStyle/>
          <a:p>
            <a:r>
              <a:rPr lang="zh-CN" altLang="zh-CN" sz="2800" dirty="0">
                <a:solidFill>
                  <a:srgbClr val="FF0000"/>
                </a:solidFill>
              </a:rPr>
              <a:t>长期总供给</a:t>
            </a:r>
            <a:r>
              <a:rPr lang="zh-CN" altLang="zh-CN" sz="2800" dirty="0" smtClean="0">
                <a:solidFill>
                  <a:srgbClr val="FF0000"/>
                </a:solidFill>
              </a:rPr>
              <a:t>曲线</a:t>
            </a:r>
            <a:r>
              <a:rPr lang="zh-CN" altLang="en-US" sz="2800" dirty="0" smtClean="0">
                <a:solidFill>
                  <a:srgbClr val="FF0000"/>
                </a:solidFill>
              </a:rPr>
              <a:t>（垂直）</a:t>
            </a:r>
            <a:r>
              <a:rPr lang="zh-CN" altLang="zh-CN" sz="2800" dirty="0" smtClean="0">
                <a:solidFill>
                  <a:srgbClr val="FF0000"/>
                </a:solidFill>
              </a:rPr>
              <a:t>：</a:t>
            </a:r>
            <a:endParaRPr lang="zh-CN" altLang="en-US" sz="2800" dirty="0">
              <a:solidFill>
                <a:srgbClr val="FF0000"/>
              </a:solidFill>
            </a:endParaRPr>
          </a:p>
        </p:txBody>
      </p:sp>
      <p:pic>
        <p:nvPicPr>
          <p:cNvPr id="40" name="图片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2629" y="2227314"/>
            <a:ext cx="6411220" cy="3400900"/>
          </a:xfrm>
          <a:prstGeom prst="rect">
            <a:avLst/>
          </a:prstGeom>
        </p:spPr>
      </p:pic>
    </p:spTree>
    <p:extLst>
      <p:ext uri="{BB962C8B-B14F-4D97-AF65-F5344CB8AC3E}">
        <p14:creationId xmlns:p14="http://schemas.microsoft.com/office/powerpoint/2010/main" val="21053597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总供给曲线</a:t>
            </a:r>
            <a:endParaRPr lang="zh-CN" altLang="en-US" dirty="0">
              <a:solidFill>
                <a:srgbClr val="FF0000"/>
              </a:solidFill>
            </a:endParaRPr>
          </a:p>
        </p:txBody>
      </p:sp>
      <p:sp>
        <p:nvSpPr>
          <p:cNvPr id="3" name="内容占位符 2"/>
          <p:cNvSpPr>
            <a:spLocks noGrp="1"/>
          </p:cNvSpPr>
          <p:nvPr>
            <p:ph idx="1"/>
          </p:nvPr>
        </p:nvSpPr>
        <p:spPr/>
        <p:txBody>
          <a:bodyPr/>
          <a:lstStyle/>
          <a:p>
            <a:r>
              <a:rPr lang="zh-CN" altLang="en-US" dirty="0">
                <a:solidFill>
                  <a:srgbClr val="FF0000"/>
                </a:solidFill>
              </a:rPr>
              <a:t>长期</a:t>
            </a:r>
            <a:r>
              <a:rPr lang="zh-CN" altLang="zh-CN" dirty="0" smtClean="0">
                <a:solidFill>
                  <a:srgbClr val="FF0000"/>
                </a:solidFill>
              </a:rPr>
              <a:t>总</a:t>
            </a:r>
            <a:r>
              <a:rPr lang="zh-CN" altLang="zh-CN" dirty="0">
                <a:solidFill>
                  <a:srgbClr val="FF0000"/>
                </a:solidFill>
              </a:rPr>
              <a:t>供给</a:t>
            </a:r>
            <a:r>
              <a:rPr lang="zh-CN" altLang="zh-CN" dirty="0" smtClean="0">
                <a:solidFill>
                  <a:srgbClr val="FF0000"/>
                </a:solidFill>
              </a:rPr>
              <a:t>曲线</a:t>
            </a:r>
            <a:r>
              <a:rPr lang="zh-CN" altLang="en-US" dirty="0" smtClean="0">
                <a:solidFill>
                  <a:srgbClr val="FF0000"/>
                </a:solidFill>
              </a:rPr>
              <a:t>的移动</a:t>
            </a:r>
            <a:endParaRPr lang="en-US" altLang="zh-CN" dirty="0" smtClean="0">
              <a:solidFill>
                <a:srgbClr val="FF0000"/>
              </a:solidFill>
            </a:endParaRPr>
          </a:p>
          <a:p>
            <a:pPr>
              <a:buFont typeface="Wingdings" panose="05000000000000000000" pitchFamily="2" charset="2"/>
              <a:buChar char="Ø"/>
            </a:pPr>
            <a:r>
              <a:rPr lang="zh-CN" altLang="en-US" sz="2400" dirty="0"/>
              <a:t>自然</a:t>
            </a:r>
            <a:r>
              <a:rPr lang="zh-CN" altLang="en-US" sz="2400" dirty="0" smtClean="0"/>
              <a:t>产出水平：经济在长期中当失业处于其正常率达到的物品与服务的生产水平。</a:t>
            </a:r>
            <a:endParaRPr lang="en-US" altLang="zh-CN" sz="2400" dirty="0" smtClean="0"/>
          </a:p>
          <a:p>
            <a:pPr marL="0" indent="0">
              <a:buNone/>
            </a:pPr>
            <a:r>
              <a:rPr lang="zh-CN" altLang="en-US" sz="2400" dirty="0" smtClean="0"/>
              <a:t>     经济中任何改变自然产出水平的变动都会使长期总供给曲线移动。</a:t>
            </a:r>
            <a:endParaRPr lang="en-US" altLang="zh-CN" sz="2400" dirty="0" smtClean="0"/>
          </a:p>
          <a:p>
            <a:r>
              <a:rPr lang="zh-CN" altLang="en-US" sz="2800" dirty="0">
                <a:solidFill>
                  <a:srgbClr val="FF0000"/>
                </a:solidFill>
              </a:rPr>
              <a:t>四个</a:t>
            </a:r>
            <a:r>
              <a:rPr lang="zh-CN" altLang="en-US" sz="2800" dirty="0" smtClean="0">
                <a:solidFill>
                  <a:srgbClr val="FF0000"/>
                </a:solidFill>
              </a:rPr>
              <a:t>原因：</a:t>
            </a:r>
            <a:endParaRPr lang="en-US" altLang="zh-CN" sz="2800" dirty="0" smtClean="0">
              <a:solidFill>
                <a:srgbClr val="FF0000"/>
              </a:solidFill>
            </a:endParaRPr>
          </a:p>
          <a:p>
            <a:pPr>
              <a:buFont typeface="Wingdings" panose="05000000000000000000" pitchFamily="2" charset="2"/>
              <a:buChar char="Ø"/>
            </a:pPr>
            <a:r>
              <a:rPr lang="en-US" altLang="zh-CN" dirty="0"/>
              <a:t> </a:t>
            </a:r>
            <a:r>
              <a:rPr lang="zh-CN" altLang="en-US" sz="2400" dirty="0" smtClean="0"/>
              <a:t>劳动、资本、自然资源和技术知识</a:t>
            </a:r>
            <a:endParaRPr lang="en-US" altLang="zh-CN" sz="2400" dirty="0" smtClean="0"/>
          </a:p>
          <a:p>
            <a:pPr marL="0" indent="0">
              <a:buNone/>
            </a:pPr>
            <a:endParaRPr lang="en-US" altLang="zh-CN" dirty="0" smtClean="0"/>
          </a:p>
        </p:txBody>
      </p:sp>
    </p:spTree>
    <p:extLst>
      <p:ext uri="{BB962C8B-B14F-4D97-AF65-F5344CB8AC3E}">
        <p14:creationId xmlns:p14="http://schemas.microsoft.com/office/powerpoint/2010/main" val="264981183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sz="3200" dirty="0">
                <a:solidFill>
                  <a:srgbClr val="FF0000"/>
                </a:solidFill>
              </a:rPr>
              <a:t>长期</a:t>
            </a:r>
            <a:r>
              <a:rPr lang="zh-CN" altLang="zh-CN" sz="3200" dirty="0">
                <a:solidFill>
                  <a:srgbClr val="FF0000"/>
                </a:solidFill>
              </a:rPr>
              <a:t>总供给曲线</a:t>
            </a:r>
            <a:r>
              <a:rPr lang="zh-CN" altLang="en-US" sz="3200" dirty="0">
                <a:solidFill>
                  <a:srgbClr val="FF0000"/>
                </a:solidFill>
              </a:rPr>
              <a:t>的移动</a:t>
            </a:r>
            <a:endParaRPr lang="en-US" altLang="zh-CN" sz="3200" dirty="0">
              <a:solidFill>
                <a:srgbClr val="FF0000"/>
              </a:solidFill>
            </a:endParaRPr>
          </a:p>
        </p:txBody>
      </p:sp>
      <p:sp>
        <p:nvSpPr>
          <p:cNvPr id="3" name="内容占位符 2"/>
          <p:cNvSpPr>
            <a:spLocks noGrp="1"/>
          </p:cNvSpPr>
          <p:nvPr>
            <p:ph idx="1"/>
          </p:nvPr>
        </p:nvSpPr>
        <p:spPr>
          <a:xfrm>
            <a:off x="457199" y="1600200"/>
            <a:ext cx="8603673" cy="4525963"/>
          </a:xfrm>
        </p:spPr>
        <p:txBody>
          <a:bodyPr/>
          <a:lstStyle/>
          <a:p>
            <a:pPr>
              <a:buFont typeface="Wingdings" panose="05000000000000000000" pitchFamily="2" charset="2"/>
              <a:buChar char="Ø"/>
            </a:pPr>
            <a:r>
              <a:rPr lang="en-US" altLang="zh-CN" sz="2400" dirty="0" smtClean="0">
                <a:solidFill>
                  <a:srgbClr val="0070C0"/>
                </a:solidFill>
              </a:rPr>
              <a:t>1</a:t>
            </a:r>
            <a:r>
              <a:rPr lang="en-US" altLang="zh-CN" sz="2400" dirty="0">
                <a:solidFill>
                  <a:srgbClr val="0070C0"/>
                </a:solidFill>
              </a:rPr>
              <a:t>.</a:t>
            </a:r>
            <a:r>
              <a:rPr lang="zh-CN" altLang="en-US" sz="2400" dirty="0">
                <a:solidFill>
                  <a:srgbClr val="0070C0"/>
                </a:solidFill>
              </a:rPr>
              <a:t>劳动变动引起的</a:t>
            </a:r>
            <a:r>
              <a:rPr lang="zh-CN" altLang="en-US" sz="2400" dirty="0" smtClean="0">
                <a:solidFill>
                  <a:srgbClr val="0070C0"/>
                </a:solidFill>
              </a:rPr>
              <a:t>移动</a:t>
            </a:r>
            <a:endParaRPr lang="en-US" altLang="zh-CN" sz="2400" dirty="0" smtClean="0">
              <a:solidFill>
                <a:srgbClr val="0070C0"/>
              </a:solidFill>
            </a:endParaRPr>
          </a:p>
          <a:p>
            <a:pPr marL="0" indent="0">
              <a:buNone/>
            </a:pPr>
            <a:r>
              <a:rPr lang="zh-CN" altLang="en-US" sz="2400" dirty="0" smtClean="0"/>
              <a:t>       经济中移民的增加使工人的数量增多，因而物品与服务的供给量也增加了，长期总供给曲线将向右移动。</a:t>
            </a:r>
            <a:endParaRPr lang="en-US" altLang="zh-CN" sz="2400" dirty="0" smtClean="0"/>
          </a:p>
          <a:p>
            <a:pPr marL="0" indent="0">
              <a:buNone/>
            </a:pPr>
            <a:r>
              <a:rPr lang="zh-CN" altLang="en-US" sz="2400" dirty="0" smtClean="0"/>
              <a:t>      自然失业率上升（提高最低工资），生产的物品与服务量减少，长期总供给曲线将向左移动。</a:t>
            </a:r>
            <a:endParaRPr lang="en-US" altLang="zh-CN" sz="2400" dirty="0" smtClean="0"/>
          </a:p>
          <a:p>
            <a:pPr marL="0" indent="0">
              <a:buNone/>
            </a:pPr>
            <a:endParaRPr lang="en-US" altLang="zh-CN" sz="2400" dirty="0" smtClean="0"/>
          </a:p>
          <a:p>
            <a:pPr>
              <a:buFont typeface="Wingdings" panose="05000000000000000000" pitchFamily="2" charset="2"/>
              <a:buChar char="Ø"/>
            </a:pPr>
            <a:r>
              <a:rPr lang="en-US" altLang="zh-CN" sz="2400" dirty="0">
                <a:solidFill>
                  <a:srgbClr val="0070C0"/>
                </a:solidFill>
              </a:rPr>
              <a:t>2.</a:t>
            </a:r>
            <a:r>
              <a:rPr lang="zh-CN" altLang="en-US" sz="2400" dirty="0">
                <a:solidFill>
                  <a:srgbClr val="0070C0"/>
                </a:solidFill>
              </a:rPr>
              <a:t>资本变动引起的移动</a:t>
            </a:r>
            <a:endParaRPr lang="en-US" altLang="zh-CN" sz="2400" dirty="0">
              <a:solidFill>
                <a:srgbClr val="0070C0"/>
              </a:solidFill>
            </a:endParaRPr>
          </a:p>
          <a:p>
            <a:pPr marL="0" indent="0">
              <a:buNone/>
            </a:pPr>
            <a:r>
              <a:rPr lang="zh-CN" altLang="en-US" sz="2400" dirty="0"/>
              <a:t>       经济中资本存量的增加提高了生产率，物品与服务的供给量从而增加，长期总供给曲线将向右移动。</a:t>
            </a:r>
            <a:endParaRPr lang="en-US" altLang="zh-CN" sz="2400" dirty="0"/>
          </a:p>
          <a:p>
            <a:pPr marL="0" indent="0">
              <a:buNone/>
            </a:pPr>
            <a:r>
              <a:rPr lang="zh-CN" altLang="en-US" sz="2400" dirty="0"/>
              <a:t>      （这里的资本既包括物质资本也包括人力资本。）</a:t>
            </a:r>
            <a:endParaRPr lang="en-US" altLang="zh-CN" sz="2400" dirty="0"/>
          </a:p>
          <a:p>
            <a:pPr marL="0" indent="0">
              <a:buNone/>
            </a:pPr>
            <a:endParaRPr lang="zh-CN" altLang="en-US" sz="2400" dirty="0"/>
          </a:p>
          <a:p>
            <a:pPr marL="0" indent="0">
              <a:buNone/>
            </a:pPr>
            <a:endParaRPr lang="en-US" altLang="zh-CN" dirty="0" smtClean="0"/>
          </a:p>
        </p:txBody>
      </p:sp>
    </p:spTree>
    <p:extLst>
      <p:ext uri="{BB962C8B-B14F-4D97-AF65-F5344CB8AC3E}">
        <p14:creationId xmlns:p14="http://schemas.microsoft.com/office/powerpoint/2010/main" val="246278978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sz="3200" dirty="0">
                <a:solidFill>
                  <a:srgbClr val="FF0000"/>
                </a:solidFill>
              </a:rPr>
              <a:t>长期</a:t>
            </a:r>
            <a:r>
              <a:rPr lang="zh-CN" altLang="zh-CN" sz="3200" dirty="0">
                <a:solidFill>
                  <a:srgbClr val="FF0000"/>
                </a:solidFill>
              </a:rPr>
              <a:t>总供给曲线</a:t>
            </a:r>
            <a:r>
              <a:rPr lang="zh-CN" altLang="en-US" sz="3200" dirty="0">
                <a:solidFill>
                  <a:srgbClr val="FF0000"/>
                </a:solidFill>
              </a:rPr>
              <a:t>的移动</a:t>
            </a:r>
            <a:endParaRPr lang="en-US" altLang="zh-CN" sz="3200" dirty="0">
              <a:solidFill>
                <a:srgbClr val="FF0000"/>
              </a:solidFill>
            </a:endParaRPr>
          </a:p>
        </p:txBody>
      </p:sp>
      <p:sp>
        <p:nvSpPr>
          <p:cNvPr id="3" name="内容占位符 2"/>
          <p:cNvSpPr>
            <a:spLocks noGrp="1"/>
          </p:cNvSpPr>
          <p:nvPr>
            <p:ph idx="1"/>
          </p:nvPr>
        </p:nvSpPr>
        <p:spPr>
          <a:xfrm>
            <a:off x="457199" y="1600200"/>
            <a:ext cx="8603673" cy="4525963"/>
          </a:xfrm>
        </p:spPr>
        <p:txBody>
          <a:bodyPr/>
          <a:lstStyle/>
          <a:p>
            <a:pPr>
              <a:buFont typeface="Wingdings" panose="05000000000000000000" pitchFamily="2" charset="2"/>
              <a:buChar char="Ø"/>
            </a:pPr>
            <a:r>
              <a:rPr lang="en-US" altLang="zh-CN" sz="2400" dirty="0" smtClean="0">
                <a:solidFill>
                  <a:srgbClr val="0070C0"/>
                </a:solidFill>
              </a:rPr>
              <a:t>3.</a:t>
            </a:r>
            <a:r>
              <a:rPr lang="zh-CN" altLang="en-US" sz="2400" dirty="0">
                <a:solidFill>
                  <a:srgbClr val="0070C0"/>
                </a:solidFill>
              </a:rPr>
              <a:t>自然资源</a:t>
            </a:r>
            <a:r>
              <a:rPr lang="zh-CN" altLang="en-US" sz="2400" dirty="0" smtClean="0">
                <a:solidFill>
                  <a:srgbClr val="0070C0"/>
                </a:solidFill>
              </a:rPr>
              <a:t>变动</a:t>
            </a:r>
            <a:r>
              <a:rPr lang="zh-CN" altLang="en-US" sz="2400" dirty="0">
                <a:solidFill>
                  <a:srgbClr val="0070C0"/>
                </a:solidFill>
              </a:rPr>
              <a:t>引起的</a:t>
            </a:r>
            <a:r>
              <a:rPr lang="zh-CN" altLang="en-US" sz="2400" dirty="0" smtClean="0">
                <a:solidFill>
                  <a:srgbClr val="0070C0"/>
                </a:solidFill>
              </a:rPr>
              <a:t>移动</a:t>
            </a:r>
            <a:endParaRPr lang="en-US" altLang="zh-CN" sz="2400" dirty="0" smtClean="0">
              <a:solidFill>
                <a:srgbClr val="0070C0"/>
              </a:solidFill>
            </a:endParaRPr>
          </a:p>
          <a:p>
            <a:pPr marL="0" indent="0">
              <a:buNone/>
            </a:pPr>
            <a:r>
              <a:rPr lang="zh-CN" altLang="en-US" sz="2400" dirty="0" smtClean="0"/>
              <a:t>        经济的生产取决于自然资源，包括土地、矿藏和天气，新矿藏的发现使长期总供给曲线向右移动，使农业减产的天气变化使长期总供给曲线将向左移动。</a:t>
            </a:r>
            <a:endParaRPr lang="en-US" altLang="zh-CN" sz="2400" dirty="0" smtClean="0"/>
          </a:p>
          <a:p>
            <a:pPr marL="0" indent="0">
              <a:buNone/>
            </a:pPr>
            <a:endParaRPr lang="en-US" altLang="zh-CN" sz="2400" dirty="0"/>
          </a:p>
          <a:p>
            <a:pPr>
              <a:buFont typeface="Wingdings" panose="05000000000000000000" pitchFamily="2" charset="2"/>
              <a:buChar char="Ø"/>
            </a:pPr>
            <a:r>
              <a:rPr lang="en-US" altLang="zh-CN" sz="2400" dirty="0" smtClean="0">
                <a:solidFill>
                  <a:srgbClr val="0070C0"/>
                </a:solidFill>
              </a:rPr>
              <a:t>4. </a:t>
            </a:r>
            <a:r>
              <a:rPr lang="zh-CN" altLang="en-US" sz="2400" dirty="0" smtClean="0">
                <a:solidFill>
                  <a:srgbClr val="0070C0"/>
                </a:solidFill>
              </a:rPr>
              <a:t>技术知识变动引发的移动</a:t>
            </a:r>
            <a:endParaRPr lang="en-US" altLang="zh-CN" sz="2400" dirty="0" smtClean="0">
              <a:solidFill>
                <a:srgbClr val="0070C0"/>
              </a:solidFill>
            </a:endParaRPr>
          </a:p>
          <a:p>
            <a:pPr marL="0" indent="0">
              <a:buNone/>
            </a:pPr>
            <a:r>
              <a:rPr lang="en-US" altLang="zh-CN" sz="2400" dirty="0"/>
              <a:t> </a:t>
            </a:r>
            <a:r>
              <a:rPr lang="zh-CN" altLang="en-US" sz="2400" dirty="0" smtClean="0"/>
              <a:t>技术知识的普及，使我们可以用既定量的劳动、资本和自然资源生产出更多的物品和服务，使长期总供给曲线向右移动。</a:t>
            </a:r>
            <a:endParaRPr lang="en-US" altLang="zh-CN" sz="2400" dirty="0" smtClean="0"/>
          </a:p>
          <a:p>
            <a:pPr marL="0" indent="0">
              <a:buNone/>
            </a:pPr>
            <a:endParaRPr lang="zh-CN" altLang="en-US" sz="2400" dirty="0"/>
          </a:p>
          <a:p>
            <a:pPr marL="0" indent="0">
              <a:buNone/>
            </a:pPr>
            <a:endParaRPr lang="en-US" altLang="zh-CN" dirty="0" smtClean="0"/>
          </a:p>
        </p:txBody>
      </p:sp>
    </p:spTree>
    <p:extLst>
      <p:ext uri="{BB962C8B-B14F-4D97-AF65-F5344CB8AC3E}">
        <p14:creationId xmlns:p14="http://schemas.microsoft.com/office/powerpoint/2010/main" val="7011750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algn="l">
              <a:buClrTx/>
              <a:buSzTx/>
              <a:buFontTx/>
            </a:pPr>
            <a:endParaRPr lang="zh-CN" altLang="en-US" sz="2000" dirty="0"/>
          </a:p>
          <a:p>
            <a:pPr algn="l">
              <a:buClrTx/>
              <a:buSzTx/>
              <a:buFontTx/>
            </a:pPr>
            <a:endParaRPr lang="zh-CN" altLang="en-US" sz="2000" dirty="0"/>
          </a:p>
          <a:p>
            <a:pPr marL="0" indent="0" algn="l">
              <a:buClrTx/>
              <a:buSzTx/>
              <a:buFontTx/>
              <a:buNone/>
            </a:pPr>
            <a:endParaRPr lang="zh-CN" altLang="en-US" sz="2000" dirty="0"/>
          </a:p>
          <a:p>
            <a:pPr algn="l">
              <a:buClrTx/>
              <a:buSzTx/>
              <a:buFontTx/>
            </a:pPr>
            <a:endParaRPr lang="zh-CN" altLang="en-US" sz="2000" dirty="0"/>
          </a:p>
          <a:p>
            <a:pPr algn="l">
              <a:buClrTx/>
              <a:buSzTx/>
              <a:buFontTx/>
            </a:pPr>
            <a:endParaRPr lang="zh-CN" altLang="en-US" sz="2000" dirty="0"/>
          </a:p>
        </p:txBody>
      </p:sp>
      <p:sp>
        <p:nvSpPr>
          <p:cNvPr id="2" name="文本框 1"/>
          <p:cNvSpPr txBox="1"/>
          <p:nvPr/>
        </p:nvSpPr>
        <p:spPr>
          <a:xfrm>
            <a:off x="457200" y="1048140"/>
            <a:ext cx="2411730" cy="460375"/>
          </a:xfrm>
          <a:prstGeom prst="rect">
            <a:avLst/>
          </a:prstGeom>
          <a:solidFill>
            <a:srgbClr val="FFCCCC"/>
          </a:solidFill>
        </p:spPr>
        <p:txBody>
          <a:bodyPr wrap="square" rtlCol="0" anchor="t">
            <a:spAutoFit/>
          </a:bodyPr>
          <a:lstStyle/>
          <a:p>
            <a:r>
              <a:rPr lang="zh-CN" altLang="en-US" sz="2400" dirty="0">
                <a:sym typeface="+mn-ea"/>
              </a:rPr>
              <a:t>GDP的定义</a:t>
            </a:r>
          </a:p>
        </p:txBody>
      </p:sp>
      <p:sp>
        <p:nvSpPr>
          <p:cNvPr id="3" name="文本框 2"/>
          <p:cNvSpPr txBox="1"/>
          <p:nvPr/>
        </p:nvSpPr>
        <p:spPr>
          <a:xfrm>
            <a:off x="457200" y="2129242"/>
            <a:ext cx="6073775" cy="829945"/>
          </a:xfrm>
          <a:prstGeom prst="rect">
            <a:avLst/>
          </a:prstGeom>
          <a:solidFill>
            <a:srgbClr val="FDE989"/>
          </a:solidFill>
          <a:ln>
            <a:solidFill>
              <a:schemeClr val="bg1">
                <a:lumMod val="95000"/>
              </a:schemeClr>
            </a:solidFill>
          </a:ln>
        </p:spPr>
        <p:txBody>
          <a:bodyPr wrap="square" rtlCol="0" anchor="t">
            <a:spAutoFit/>
          </a:bodyPr>
          <a:lstStyle/>
          <a:p>
            <a:pPr marL="342900" indent="-342900">
              <a:buFont typeface="Arial" panose="020B0604020202020204" pitchFamily="34" charset="0"/>
              <a:buChar char="•"/>
            </a:pPr>
            <a:r>
              <a:rPr lang="zh-CN" altLang="en-US" sz="2400" dirty="0">
                <a:sym typeface="+mn-ea"/>
              </a:rPr>
              <a:t>在某一既定时期一个国家内生产的所有最终物品和劳务的市场价值。</a:t>
            </a:r>
          </a:p>
        </p:txBody>
      </p:sp>
      <p:pic>
        <p:nvPicPr>
          <p:cNvPr id="6" name="图片 5"/>
          <p:cNvPicPr>
            <a:picLocks noChangeAspect="1"/>
          </p:cNvPicPr>
          <p:nvPr/>
        </p:nvPicPr>
        <p:blipFill>
          <a:blip r:embed="rId2"/>
          <a:stretch>
            <a:fillRect/>
          </a:stretch>
        </p:blipFill>
        <p:spPr>
          <a:xfrm>
            <a:off x="4521200" y="3423401"/>
            <a:ext cx="4019550" cy="2857500"/>
          </a:xfrm>
          <a:prstGeom prst="rect">
            <a:avLst/>
          </a:prstGeom>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总供给曲线</a:t>
            </a:r>
            <a:endParaRPr lang="zh-CN" altLang="en-US" dirty="0">
              <a:solidFill>
                <a:srgbClr val="FF0000"/>
              </a:solidFill>
            </a:endParaRPr>
          </a:p>
        </p:txBody>
      </p:sp>
      <p:sp>
        <p:nvSpPr>
          <p:cNvPr id="3" name="内容占位符 2"/>
          <p:cNvSpPr>
            <a:spLocks noGrp="1"/>
          </p:cNvSpPr>
          <p:nvPr>
            <p:ph idx="1"/>
          </p:nvPr>
        </p:nvSpPr>
        <p:spPr>
          <a:xfrm>
            <a:off x="505326" y="1448222"/>
            <a:ext cx="8229600" cy="4525963"/>
          </a:xfrm>
        </p:spPr>
        <p:txBody>
          <a:bodyPr/>
          <a:lstStyle/>
          <a:p>
            <a:r>
              <a:rPr lang="zh-CN" altLang="en-US" dirty="0">
                <a:solidFill>
                  <a:srgbClr val="FF0000"/>
                </a:solidFill>
              </a:rPr>
              <a:t>短期</a:t>
            </a:r>
            <a:r>
              <a:rPr lang="zh-CN" altLang="zh-CN" dirty="0" smtClean="0">
                <a:solidFill>
                  <a:srgbClr val="FF0000"/>
                </a:solidFill>
              </a:rPr>
              <a:t>总</a:t>
            </a:r>
            <a:r>
              <a:rPr lang="zh-CN" altLang="zh-CN" dirty="0">
                <a:solidFill>
                  <a:srgbClr val="FF0000"/>
                </a:solidFill>
              </a:rPr>
              <a:t>供给</a:t>
            </a:r>
            <a:r>
              <a:rPr lang="zh-CN" altLang="zh-CN" dirty="0" smtClean="0">
                <a:solidFill>
                  <a:srgbClr val="FF0000"/>
                </a:solidFill>
              </a:rPr>
              <a:t>曲线：</a:t>
            </a:r>
            <a:endParaRPr lang="zh-CN" altLang="en-US" dirty="0">
              <a:solidFill>
                <a:srgbClr val="FF0000"/>
              </a:solidFill>
            </a:endParaRPr>
          </a:p>
        </p:txBody>
      </p:sp>
      <p:sp>
        <p:nvSpPr>
          <p:cNvPr id="30" name="文本框 29"/>
          <p:cNvSpPr txBox="1"/>
          <p:nvPr/>
        </p:nvSpPr>
        <p:spPr>
          <a:xfrm>
            <a:off x="6183495" y="3249538"/>
            <a:ext cx="2835177" cy="923330"/>
          </a:xfrm>
          <a:prstGeom prst="rect">
            <a:avLst/>
          </a:prstGeom>
          <a:noFill/>
        </p:spPr>
        <p:txBody>
          <a:bodyPr wrap="square" rtlCol="0">
            <a:spAutoFit/>
          </a:bodyPr>
          <a:lstStyle/>
          <a:p>
            <a:r>
              <a:rPr lang="zh-CN" altLang="en-US" sz="1800" dirty="0" smtClean="0"/>
              <a:t>物价水平变动从</a:t>
            </a:r>
            <a:r>
              <a:rPr lang="en-US" altLang="zh-CN" sz="1800" dirty="0" smtClean="0"/>
              <a:t>P1</a:t>
            </a:r>
            <a:r>
              <a:rPr lang="zh-CN" altLang="en-US" sz="1800" dirty="0" smtClean="0"/>
              <a:t>至</a:t>
            </a:r>
            <a:r>
              <a:rPr lang="en-US" altLang="zh-CN" sz="1800" dirty="0" smtClean="0"/>
              <a:t>P2</a:t>
            </a:r>
            <a:r>
              <a:rPr lang="zh-CN" altLang="en-US" sz="1800" dirty="0" smtClean="0"/>
              <a:t>，减少了物品与劳务的供给量（</a:t>
            </a:r>
            <a:r>
              <a:rPr lang="en-US" altLang="zh-CN" sz="1800" dirty="0" smtClean="0"/>
              <a:t>Y1</a:t>
            </a:r>
            <a:r>
              <a:rPr lang="zh-CN" altLang="en-US" sz="1800" dirty="0" smtClean="0"/>
              <a:t>至</a:t>
            </a:r>
            <a:r>
              <a:rPr lang="en-US" altLang="zh-CN" sz="1800" dirty="0" smtClean="0"/>
              <a:t>Y2</a:t>
            </a:r>
            <a:r>
              <a:rPr lang="zh-CN" altLang="en-US" sz="1800" dirty="0" smtClean="0"/>
              <a:t>）。</a:t>
            </a:r>
            <a:endParaRPr lang="zh-CN" altLang="en-US" sz="1800" dirty="0"/>
          </a:p>
        </p:txBody>
      </p:sp>
      <p:pic>
        <p:nvPicPr>
          <p:cNvPr id="18" name="图片 1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802" y="2305873"/>
            <a:ext cx="4601217" cy="3267531"/>
          </a:xfrm>
          <a:prstGeom prst="rect">
            <a:avLst/>
          </a:prstGeom>
        </p:spPr>
      </p:pic>
    </p:spTree>
    <p:extLst>
      <p:ext uri="{BB962C8B-B14F-4D97-AF65-F5344CB8AC3E}">
        <p14:creationId xmlns:p14="http://schemas.microsoft.com/office/powerpoint/2010/main" val="203500002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宏观经济</a:t>
            </a:r>
            <a:r>
              <a:rPr lang="zh-CN" altLang="en-US" dirty="0" smtClean="0">
                <a:solidFill>
                  <a:srgbClr val="FF0000"/>
                </a:solidFill>
              </a:rPr>
              <a:t>波动的两个原因</a:t>
            </a:r>
            <a:endParaRPr lang="zh-CN" altLang="en-US" dirty="0">
              <a:solidFill>
                <a:srgbClr val="FF0000"/>
              </a:solidFill>
            </a:endParaRPr>
          </a:p>
        </p:txBody>
      </p:sp>
      <p:sp>
        <p:nvSpPr>
          <p:cNvPr id="3" name="内容占位符 2"/>
          <p:cNvSpPr>
            <a:spLocks noGrp="1"/>
          </p:cNvSpPr>
          <p:nvPr>
            <p:ph idx="1"/>
          </p:nvPr>
        </p:nvSpPr>
        <p:spPr/>
        <p:txBody>
          <a:bodyPr/>
          <a:lstStyle/>
          <a:p>
            <a:r>
              <a:rPr lang="zh-CN" altLang="en-US" sz="2800" dirty="0">
                <a:solidFill>
                  <a:srgbClr val="FF0000"/>
                </a:solidFill>
              </a:rPr>
              <a:t>总</a:t>
            </a:r>
            <a:r>
              <a:rPr lang="zh-CN" altLang="en-US" sz="2800" dirty="0" smtClean="0">
                <a:solidFill>
                  <a:srgbClr val="FF0000"/>
                </a:solidFill>
              </a:rPr>
              <a:t>需求移动</a:t>
            </a:r>
            <a:endParaRPr lang="en-US" altLang="zh-CN" sz="2800" dirty="0" smtClean="0">
              <a:solidFill>
                <a:srgbClr val="FF0000"/>
              </a:solidFill>
            </a:endParaRPr>
          </a:p>
          <a:p>
            <a:pPr marL="0" indent="0">
              <a:buNone/>
            </a:pPr>
            <a:endParaRPr lang="zh-CN" altLang="zh-CN" dirty="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2640732"/>
            <a:ext cx="4491264" cy="2869419"/>
          </a:xfrm>
          <a:prstGeom prst="rect">
            <a:avLst/>
          </a:prstGeom>
        </p:spPr>
      </p:pic>
      <p:sp>
        <p:nvSpPr>
          <p:cNvPr id="5" name="文本框 4"/>
          <p:cNvSpPr txBox="1"/>
          <p:nvPr/>
        </p:nvSpPr>
        <p:spPr>
          <a:xfrm>
            <a:off x="5307692" y="1925398"/>
            <a:ext cx="3836308" cy="3477875"/>
          </a:xfrm>
          <a:prstGeom prst="rect">
            <a:avLst/>
          </a:prstGeom>
          <a:noFill/>
        </p:spPr>
        <p:txBody>
          <a:bodyPr wrap="square" rtlCol="0">
            <a:spAutoFit/>
          </a:bodyPr>
          <a:lstStyle/>
          <a:p>
            <a:r>
              <a:rPr lang="zh-CN" altLang="en-US" sz="2000" dirty="0">
                <a:solidFill>
                  <a:srgbClr val="FF0000"/>
                </a:solidFill>
              </a:rPr>
              <a:t>总</a:t>
            </a:r>
            <a:r>
              <a:rPr lang="zh-CN" altLang="en-US" sz="2000" dirty="0" smtClean="0">
                <a:solidFill>
                  <a:srgbClr val="FF0000"/>
                </a:solidFill>
              </a:rPr>
              <a:t>需求减少：</a:t>
            </a:r>
            <a:endParaRPr lang="en-US" altLang="zh-CN" sz="2000" dirty="0" smtClean="0">
              <a:solidFill>
                <a:srgbClr val="FF0000"/>
              </a:solidFill>
            </a:endParaRPr>
          </a:p>
          <a:p>
            <a:r>
              <a:rPr lang="zh-CN" altLang="en-US" sz="2000" dirty="0" smtClean="0"/>
              <a:t>在短期中，经济从</a:t>
            </a:r>
            <a:r>
              <a:rPr lang="en-US" altLang="zh-CN" sz="2000" dirty="0" smtClean="0"/>
              <a:t>A</a:t>
            </a:r>
            <a:r>
              <a:rPr lang="zh-CN" altLang="en-US" sz="2000" dirty="0" smtClean="0"/>
              <a:t>点移动到</a:t>
            </a:r>
            <a:r>
              <a:rPr lang="en-US" altLang="zh-CN" sz="2000" dirty="0" smtClean="0"/>
              <a:t>B</a:t>
            </a:r>
            <a:r>
              <a:rPr lang="zh-CN" altLang="en-US" sz="2000" dirty="0" smtClean="0"/>
              <a:t>点，产量从</a:t>
            </a:r>
            <a:r>
              <a:rPr lang="en-US" altLang="zh-CN" sz="2000" dirty="0" smtClean="0"/>
              <a:t>Y1</a:t>
            </a:r>
            <a:r>
              <a:rPr lang="zh-CN" altLang="en-US" sz="2000" dirty="0" smtClean="0"/>
              <a:t>减少到</a:t>
            </a:r>
            <a:r>
              <a:rPr lang="en-US" altLang="zh-CN" sz="2000" dirty="0" smtClean="0"/>
              <a:t>Y2</a:t>
            </a:r>
            <a:r>
              <a:rPr lang="zh-CN" altLang="en-US" sz="2000" dirty="0" smtClean="0"/>
              <a:t>，物价水平从</a:t>
            </a:r>
            <a:r>
              <a:rPr lang="en-US" altLang="zh-CN" sz="2000" dirty="0" smtClean="0"/>
              <a:t>P1</a:t>
            </a:r>
            <a:r>
              <a:rPr lang="zh-CN" altLang="en-US" sz="2000" dirty="0" smtClean="0"/>
              <a:t>下降到</a:t>
            </a:r>
            <a:r>
              <a:rPr lang="en-US" altLang="zh-CN" sz="2000" dirty="0" smtClean="0"/>
              <a:t>P2</a:t>
            </a:r>
            <a:r>
              <a:rPr lang="zh-CN" altLang="en-US" sz="2000" dirty="0" smtClean="0"/>
              <a:t>。随着时间的推移，当预期物价水平调整时，短期总供给曲线从</a:t>
            </a:r>
            <a:r>
              <a:rPr lang="en-US" altLang="zh-CN" sz="2000" dirty="0" smtClean="0"/>
              <a:t>AS1</a:t>
            </a:r>
            <a:r>
              <a:rPr lang="zh-CN" altLang="en-US" sz="2000" dirty="0" smtClean="0"/>
              <a:t>向右移动到</a:t>
            </a:r>
            <a:r>
              <a:rPr lang="en-US" altLang="zh-CN" sz="2000" dirty="0" smtClean="0"/>
              <a:t>AS2</a:t>
            </a:r>
            <a:r>
              <a:rPr lang="zh-CN" altLang="en-US" sz="2000" dirty="0" smtClean="0"/>
              <a:t>，经济达到</a:t>
            </a:r>
            <a:r>
              <a:rPr lang="en-US" altLang="zh-CN" sz="2000" dirty="0" smtClean="0"/>
              <a:t>C</a:t>
            </a:r>
            <a:r>
              <a:rPr lang="zh-CN" altLang="en-US" sz="2000" dirty="0" smtClean="0"/>
              <a:t>点，在这一点新的总需求曲线与长期总供给曲线相交。</a:t>
            </a:r>
            <a:endParaRPr lang="en-US" altLang="zh-CN" sz="2000" dirty="0" smtClean="0"/>
          </a:p>
          <a:p>
            <a:r>
              <a:rPr lang="zh-CN" altLang="en-US" sz="2000" dirty="0" smtClean="0"/>
              <a:t>在长期中，物价水平下降到</a:t>
            </a:r>
            <a:r>
              <a:rPr lang="en-US" altLang="zh-CN" sz="2000" dirty="0" smtClean="0"/>
              <a:t>P3</a:t>
            </a:r>
            <a:r>
              <a:rPr lang="zh-CN" altLang="en-US" sz="2000" dirty="0" smtClean="0"/>
              <a:t>，产量恢复到自然水平</a:t>
            </a:r>
            <a:r>
              <a:rPr lang="en-US" altLang="zh-CN" sz="2000" dirty="0" smtClean="0"/>
              <a:t>Y1</a:t>
            </a:r>
            <a:r>
              <a:rPr lang="zh-CN" altLang="en-US" sz="2000" dirty="0"/>
              <a:t>。</a:t>
            </a:r>
          </a:p>
        </p:txBody>
      </p:sp>
    </p:spTree>
    <p:extLst>
      <p:ext uri="{BB962C8B-B14F-4D97-AF65-F5344CB8AC3E}">
        <p14:creationId xmlns:p14="http://schemas.microsoft.com/office/powerpoint/2010/main" val="13594976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FF0000"/>
                </a:solidFill>
              </a:rPr>
              <a:t>宏观经济</a:t>
            </a:r>
            <a:r>
              <a:rPr lang="zh-CN" altLang="en-US" dirty="0" smtClean="0">
                <a:solidFill>
                  <a:srgbClr val="FF0000"/>
                </a:solidFill>
              </a:rPr>
              <a:t>波动的两个原因</a:t>
            </a:r>
            <a:endParaRPr lang="zh-CN" altLang="en-US" dirty="0">
              <a:solidFill>
                <a:srgbClr val="FF0000"/>
              </a:solidFill>
            </a:endParaRPr>
          </a:p>
        </p:txBody>
      </p:sp>
      <p:sp>
        <p:nvSpPr>
          <p:cNvPr id="3" name="内容占位符 2"/>
          <p:cNvSpPr>
            <a:spLocks noGrp="1"/>
          </p:cNvSpPr>
          <p:nvPr>
            <p:ph idx="1"/>
          </p:nvPr>
        </p:nvSpPr>
        <p:spPr/>
        <p:txBody>
          <a:bodyPr/>
          <a:lstStyle/>
          <a:p>
            <a:r>
              <a:rPr lang="zh-CN" altLang="en-US" sz="2800" dirty="0" smtClean="0">
                <a:solidFill>
                  <a:srgbClr val="FF0000"/>
                </a:solidFill>
              </a:rPr>
              <a:t>总</a:t>
            </a:r>
            <a:r>
              <a:rPr lang="zh-CN" altLang="en-US" sz="2800" dirty="0">
                <a:solidFill>
                  <a:srgbClr val="FF0000"/>
                </a:solidFill>
              </a:rPr>
              <a:t>供给</a:t>
            </a:r>
            <a:r>
              <a:rPr lang="zh-CN" altLang="en-US" sz="2800" dirty="0" smtClean="0">
                <a:solidFill>
                  <a:srgbClr val="FF0000"/>
                </a:solidFill>
              </a:rPr>
              <a:t>移动</a:t>
            </a:r>
            <a:endParaRPr lang="en-US" altLang="zh-CN" sz="2800" dirty="0" smtClean="0">
              <a:solidFill>
                <a:srgbClr val="FF0000"/>
              </a:solidFill>
            </a:endParaRPr>
          </a:p>
          <a:p>
            <a:pPr marL="0" indent="0">
              <a:buNone/>
            </a:pPr>
            <a:endParaRPr lang="zh-CN" altLang="zh-CN" dirty="0"/>
          </a:p>
          <a:p>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42" y="2545729"/>
            <a:ext cx="5110206" cy="2988172"/>
          </a:xfrm>
          <a:prstGeom prst="rect">
            <a:avLst/>
          </a:prstGeom>
        </p:spPr>
      </p:pic>
      <p:sp>
        <p:nvSpPr>
          <p:cNvPr id="5" name="文本框 4"/>
          <p:cNvSpPr txBox="1"/>
          <p:nvPr/>
        </p:nvSpPr>
        <p:spPr>
          <a:xfrm>
            <a:off x="5567406" y="2329005"/>
            <a:ext cx="3542721" cy="2862322"/>
          </a:xfrm>
          <a:prstGeom prst="rect">
            <a:avLst/>
          </a:prstGeom>
          <a:noFill/>
        </p:spPr>
        <p:txBody>
          <a:bodyPr wrap="square" rtlCol="0">
            <a:spAutoFit/>
          </a:bodyPr>
          <a:lstStyle/>
          <a:p>
            <a:r>
              <a:rPr lang="zh-CN" altLang="en-US" sz="2000" dirty="0" smtClean="0"/>
              <a:t>       面对总供给从</a:t>
            </a:r>
            <a:r>
              <a:rPr lang="en-US" altLang="zh-CN" sz="2000" dirty="0" smtClean="0"/>
              <a:t>AS1</a:t>
            </a:r>
            <a:r>
              <a:rPr lang="zh-CN" altLang="en-US" sz="2000" dirty="0" smtClean="0"/>
              <a:t>到</a:t>
            </a:r>
            <a:r>
              <a:rPr lang="en-US" altLang="zh-CN" sz="2000" dirty="0" smtClean="0"/>
              <a:t>AS2</a:t>
            </a:r>
            <a:r>
              <a:rPr lang="zh-CN" altLang="en-US" sz="2000" dirty="0" smtClean="0"/>
              <a:t>的不利影响（滞胀），可以影响总需求的决策者会努力使总需求曲线从</a:t>
            </a:r>
            <a:r>
              <a:rPr lang="en-US" altLang="zh-CN" sz="2000" dirty="0" smtClean="0"/>
              <a:t>AD1</a:t>
            </a:r>
            <a:r>
              <a:rPr lang="zh-CN" altLang="en-US" sz="2000" dirty="0" smtClean="0"/>
              <a:t>向右移动到</a:t>
            </a:r>
            <a:r>
              <a:rPr lang="en-US" altLang="zh-CN" sz="2000" dirty="0" smtClean="0"/>
              <a:t>AD2</a:t>
            </a:r>
            <a:r>
              <a:rPr lang="zh-CN" altLang="en-US" sz="2000" dirty="0" smtClean="0"/>
              <a:t>。经济会从</a:t>
            </a:r>
            <a:r>
              <a:rPr lang="en-US" altLang="zh-CN" sz="2000" dirty="0" smtClean="0"/>
              <a:t>A</a:t>
            </a:r>
            <a:r>
              <a:rPr lang="zh-CN" altLang="en-US" sz="2000" dirty="0" smtClean="0"/>
              <a:t>点移动到</a:t>
            </a:r>
            <a:r>
              <a:rPr lang="en-US" altLang="zh-CN" sz="2000" dirty="0" smtClean="0"/>
              <a:t>C</a:t>
            </a:r>
            <a:r>
              <a:rPr lang="zh-CN" altLang="en-US" sz="2000" dirty="0" smtClean="0"/>
              <a:t>点。这种政策在短期内会阻止供给移动带来的产量减少，但物价水平将永久地从</a:t>
            </a:r>
            <a:r>
              <a:rPr lang="en-US" altLang="zh-CN" sz="2000" dirty="0" smtClean="0"/>
              <a:t>P1</a:t>
            </a:r>
            <a:r>
              <a:rPr lang="zh-CN" altLang="en-US" sz="2000" dirty="0" smtClean="0"/>
              <a:t>上升到</a:t>
            </a:r>
            <a:r>
              <a:rPr lang="en-US" altLang="zh-CN" sz="2000" dirty="0" smtClean="0"/>
              <a:t>P3</a:t>
            </a:r>
            <a:r>
              <a:rPr lang="zh-CN" altLang="en-US" sz="2000" dirty="0"/>
              <a:t>。</a:t>
            </a:r>
          </a:p>
        </p:txBody>
      </p:sp>
    </p:spTree>
    <p:extLst>
      <p:ext uri="{BB962C8B-B14F-4D97-AF65-F5344CB8AC3E}">
        <p14:creationId xmlns:p14="http://schemas.microsoft.com/office/powerpoint/2010/main" val="36993839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370" name="组合 8"/>
          <p:cNvGrpSpPr/>
          <p:nvPr/>
        </p:nvGrpSpPr>
        <p:grpSpPr bwMode="auto">
          <a:xfrm>
            <a:off x="34925" y="1671638"/>
            <a:ext cx="9109075" cy="2012950"/>
            <a:chOff x="-1" y="481265"/>
            <a:chExt cx="9108505" cy="2012678"/>
          </a:xfrm>
        </p:grpSpPr>
        <p:pic>
          <p:nvPicPr>
            <p:cNvPr id="58381"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53316" y="481265"/>
              <a:ext cx="3048006" cy="2012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82"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489155"/>
              <a:ext cx="3053317" cy="20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83"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1322" y="483518"/>
              <a:ext cx="3007182" cy="2004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8371" name="Picture 2" descr="E:\彭鹤翔\学工组\logo\经济学院.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27788" y="538163"/>
            <a:ext cx="2259012"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2" name="Picture 3" descr="E:\彭鹤翔\学工组\logo\xiaozi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60463" y="557213"/>
            <a:ext cx="2090737"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5" descr="http://one.hust.edu.cn/dcp/uploadfiles/hustResource/hust/xiaohui.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9875" y="450850"/>
            <a:ext cx="890588" cy="70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p:cNvSpPr/>
          <p:nvPr/>
        </p:nvSpPr>
        <p:spPr>
          <a:xfrm>
            <a:off x="41275" y="4762500"/>
            <a:ext cx="9144000" cy="13017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spcBef>
                <a:spcPct val="20000"/>
              </a:spcBef>
              <a:buChar char="•"/>
              <a:defRPr sz="3400">
                <a:solidFill>
                  <a:srgbClr val="005EA4"/>
                </a:solidFill>
                <a:latin typeface="Arial" panose="020B0604020202020204" pitchFamily="34" charset="0"/>
              </a:defRPr>
            </a:lvl1pPr>
            <a:lvl2pPr marL="742950" indent="-285750">
              <a:spcBef>
                <a:spcPct val="20000"/>
              </a:spcBef>
              <a:buFont typeface="Arial" panose="020B0604020202020204" pitchFamily="34" charset="0"/>
              <a:buChar char="–"/>
              <a:defRPr sz="3200">
                <a:solidFill>
                  <a:schemeClr val="tx1"/>
                </a:solidFill>
                <a:latin typeface="Arial" panose="020B0604020202020204" pitchFamily="34" charset="0"/>
              </a:defRPr>
            </a:lvl2pPr>
            <a:lvl3pPr marL="1143000" indent="-228600">
              <a:spcBef>
                <a:spcPct val="20000"/>
              </a:spcBef>
              <a:buSzPct val="90000"/>
              <a:buChar char="•"/>
              <a:defRPr sz="2800">
                <a:solidFill>
                  <a:schemeClr val="tx1"/>
                </a:solidFill>
                <a:latin typeface="Arial" panose="020B0604020202020204" pitchFamily="34" charset="0"/>
              </a:defRPr>
            </a:lvl3pPr>
            <a:lvl4pPr marL="1600200" indent="-228600">
              <a:spcBef>
                <a:spcPct val="20000"/>
              </a:spcBef>
              <a:buChar char="–"/>
              <a:defRPr sz="24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defRPr/>
            </a:pPr>
            <a:endParaRPr lang="zh-CN" altLang="en-US" noProof="1">
              <a:solidFill>
                <a:srgbClr val="C00000"/>
              </a:solidFill>
            </a:endParaRPr>
          </a:p>
        </p:txBody>
      </p:sp>
      <p:cxnSp>
        <p:nvCxnSpPr>
          <p:cNvPr id="14" name="直接连接符 13"/>
          <p:cNvCxnSpPr/>
          <p:nvPr/>
        </p:nvCxnSpPr>
        <p:spPr>
          <a:xfrm>
            <a:off x="0" y="1322388"/>
            <a:ext cx="91440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sp>
        <p:nvSpPr>
          <p:cNvPr id="15" name="对角圆角矩形 14"/>
          <p:cNvSpPr/>
          <p:nvPr/>
        </p:nvSpPr>
        <p:spPr>
          <a:xfrm>
            <a:off x="0" y="1335088"/>
            <a:ext cx="2178050" cy="215900"/>
          </a:xfrm>
          <a:prstGeom prst="round2Diag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noProof="1">
              <a:solidFill>
                <a:srgbClr val="FFFFFF"/>
              </a:solidFill>
            </a:endParaRPr>
          </a:p>
        </p:txBody>
      </p:sp>
      <p:sp>
        <p:nvSpPr>
          <p:cNvPr id="16" name="对角圆角矩形 15"/>
          <p:cNvSpPr/>
          <p:nvPr/>
        </p:nvSpPr>
        <p:spPr>
          <a:xfrm>
            <a:off x="6967538" y="1357313"/>
            <a:ext cx="2176462" cy="215900"/>
          </a:xfrm>
          <a:prstGeom prst="round2Diag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panose="020B0604020202020204" pitchFamily="34" charset="0"/>
              <a:buNone/>
              <a:defRPr/>
            </a:pPr>
            <a:endParaRPr lang="zh-CN" altLang="en-US" noProof="1">
              <a:solidFill>
                <a:srgbClr val="FFFFFF"/>
              </a:solidFill>
            </a:endParaRPr>
          </a:p>
        </p:txBody>
      </p:sp>
      <p:pic>
        <p:nvPicPr>
          <p:cNvPr id="58378" name="图片 19"/>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42875" y="1157288"/>
            <a:ext cx="8543925"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9" name="TextBox 15"/>
          <p:cNvSpPr txBox="1">
            <a:spLocks noChangeArrowheads="1"/>
          </p:cNvSpPr>
          <p:nvPr/>
        </p:nvSpPr>
        <p:spPr bwMode="auto">
          <a:xfrm>
            <a:off x="793750" y="3922713"/>
            <a:ext cx="763905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400" dirty="0">
                <a:solidFill>
                  <a:srgbClr val="0070C0"/>
                </a:solidFill>
                <a:latin typeface="华文新魏" panose="02010800040101010101" pitchFamily="2" charset="-122"/>
                <a:ea typeface="华文新魏" panose="02010800040101010101" pitchFamily="2" charset="-122"/>
              </a:rPr>
              <a:t>谢谢大家！</a:t>
            </a:r>
          </a:p>
        </p:txBody>
      </p:sp>
      <p:sp>
        <p:nvSpPr>
          <p:cNvPr id="58380" name="灯片编号占位符 1"/>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AB2A6AA-EE7B-4C3E-A31D-904AC337E6E0}" type="slidenum">
              <a:rPr lang="zh-CN" altLang="en-US" sz="1400" smtClean="0">
                <a:solidFill>
                  <a:srgbClr val="000000"/>
                </a:solidFill>
              </a:rPr>
              <a:t>63</a:t>
            </a:fld>
            <a:endParaRPr lang="en-US" altLang="zh-CN" sz="1400" smtClean="0">
              <a:solidFill>
                <a:srgbClr val="000000"/>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p:txBody>
          <a:bodyPr/>
          <a:lstStyle/>
          <a:p>
            <a:pPr algn="l">
              <a:buClrTx/>
              <a:buSzTx/>
              <a:buFontTx/>
            </a:pPr>
            <a:endParaRPr lang="zh-CN" altLang="en-US" sz="2000" dirty="0"/>
          </a:p>
          <a:p>
            <a:pPr marL="0" indent="0" algn="l">
              <a:buClrTx/>
              <a:buSzTx/>
              <a:buFontTx/>
              <a:buNone/>
            </a:pPr>
            <a:endParaRPr lang="en-US" altLang="zh-CN" sz="2000" dirty="0" smtClean="0"/>
          </a:p>
          <a:p>
            <a:pPr algn="l">
              <a:buClrTx/>
              <a:buSzTx/>
              <a:buFontTx/>
            </a:pPr>
            <a:r>
              <a:rPr lang="zh-CN" altLang="en-US" sz="2000" dirty="0" smtClean="0"/>
              <a:t>如何比较苹果和橘子？</a:t>
            </a:r>
            <a:endParaRPr lang="en-US" altLang="zh-CN" sz="2000" dirty="0" smtClean="0"/>
          </a:p>
          <a:p>
            <a:pPr algn="l">
              <a:buClrTx/>
              <a:buSzTx/>
              <a:buFontTx/>
            </a:pPr>
            <a:endParaRPr lang="en-US" altLang="zh-CN" sz="2000" dirty="0" smtClean="0"/>
          </a:p>
          <a:p>
            <a:pPr algn="l">
              <a:buClrTx/>
              <a:buSzTx/>
              <a:buFontTx/>
            </a:pPr>
            <a:endParaRPr lang="en-US" altLang="zh-CN" sz="2000" dirty="0"/>
          </a:p>
          <a:p>
            <a:pPr algn="l">
              <a:buClrTx/>
              <a:buSzTx/>
              <a:buFontTx/>
            </a:pPr>
            <a:endParaRPr lang="en-US" altLang="zh-CN" sz="2000" dirty="0" smtClean="0"/>
          </a:p>
          <a:p>
            <a:pPr algn="l">
              <a:buClrTx/>
              <a:buSzTx/>
              <a:buFontTx/>
            </a:pPr>
            <a:endParaRPr lang="en-US" altLang="zh-CN" sz="2000" dirty="0"/>
          </a:p>
        </p:txBody>
      </p:sp>
      <p:sp>
        <p:nvSpPr>
          <p:cNvPr id="2" name="文本框 1"/>
          <p:cNvSpPr txBox="1"/>
          <p:nvPr/>
        </p:nvSpPr>
        <p:spPr>
          <a:xfrm>
            <a:off x="457200" y="1093108"/>
            <a:ext cx="2398395" cy="460375"/>
          </a:xfrm>
          <a:prstGeom prst="rect">
            <a:avLst/>
          </a:prstGeom>
          <a:solidFill>
            <a:srgbClr val="FFCCCC"/>
          </a:solidFill>
        </p:spPr>
        <p:txBody>
          <a:bodyPr wrap="square" rtlCol="0" anchor="t">
            <a:spAutoFit/>
          </a:bodyPr>
          <a:lstStyle/>
          <a:p>
            <a:r>
              <a:rPr lang="zh-CN" altLang="en-US" sz="2400" dirty="0">
                <a:sym typeface="+mn-ea"/>
              </a:rPr>
              <a:t>GDP的定义</a:t>
            </a:r>
          </a:p>
        </p:txBody>
      </p:sp>
      <p:sp>
        <p:nvSpPr>
          <p:cNvPr id="3" name="文本框 2"/>
          <p:cNvSpPr txBox="1"/>
          <p:nvPr/>
        </p:nvSpPr>
        <p:spPr>
          <a:xfrm>
            <a:off x="525285" y="5086637"/>
            <a:ext cx="3611245" cy="398780"/>
          </a:xfrm>
          <a:prstGeom prst="rect">
            <a:avLst/>
          </a:prstGeom>
          <a:solidFill>
            <a:schemeClr val="bg1">
              <a:lumMod val="85000"/>
            </a:schemeClr>
          </a:solidFill>
          <a:ln>
            <a:solidFill>
              <a:schemeClr val="bg1">
                <a:lumMod val="95000"/>
              </a:schemeClr>
            </a:solidFill>
          </a:ln>
        </p:spPr>
        <p:txBody>
          <a:bodyPr wrap="square" rtlCol="0" anchor="t">
            <a:spAutoFit/>
          </a:bodyPr>
          <a:lstStyle/>
          <a:p>
            <a:pPr marL="342900" indent="-342900">
              <a:buFont typeface="Wingdings" panose="05000000000000000000" charset="0"/>
              <a:buChar char="Ø"/>
            </a:pPr>
            <a:r>
              <a:rPr lang="zh-CN" altLang="en-US" sz="2000" dirty="0">
                <a:sym typeface="+mn-ea"/>
              </a:rPr>
              <a:t>“GDP是市场价值……”</a:t>
            </a:r>
          </a:p>
        </p:txBody>
      </p:sp>
      <p:pic>
        <p:nvPicPr>
          <p:cNvPr id="6" name="图片 5"/>
          <p:cNvPicPr>
            <a:picLocks noChangeAspect="1"/>
          </p:cNvPicPr>
          <p:nvPr/>
        </p:nvPicPr>
        <p:blipFill>
          <a:blip r:embed="rId2"/>
          <a:stretch>
            <a:fillRect/>
          </a:stretch>
        </p:blipFill>
        <p:spPr>
          <a:xfrm>
            <a:off x="3061943" y="3041386"/>
            <a:ext cx="2149175" cy="1404505"/>
          </a:xfrm>
          <a:prstGeom prst="rect">
            <a:avLst/>
          </a:prstGeom>
        </p:spPr>
      </p:pic>
      <p:pic>
        <p:nvPicPr>
          <p:cNvPr id="7" name="图片 6"/>
          <p:cNvPicPr>
            <a:picLocks noChangeAspect="1"/>
          </p:cNvPicPr>
          <p:nvPr/>
        </p:nvPicPr>
        <p:blipFill>
          <a:blip r:embed="rId3"/>
          <a:stretch>
            <a:fillRect/>
          </a:stretch>
        </p:blipFill>
        <p:spPr>
          <a:xfrm>
            <a:off x="6929635" y="2937722"/>
            <a:ext cx="1772452" cy="1522557"/>
          </a:xfrm>
          <a:prstGeom prst="rect">
            <a:avLst/>
          </a:prstGeom>
        </p:spPr>
      </p:pic>
      <p:pic>
        <p:nvPicPr>
          <p:cNvPr id="9" name="图片 8"/>
          <p:cNvPicPr>
            <a:picLocks noChangeAspect="1"/>
          </p:cNvPicPr>
          <p:nvPr/>
        </p:nvPicPr>
        <p:blipFill>
          <a:blip r:embed="rId4"/>
          <a:stretch>
            <a:fillRect/>
          </a:stretch>
        </p:blipFill>
        <p:spPr>
          <a:xfrm>
            <a:off x="5701764" y="3451393"/>
            <a:ext cx="938069" cy="5844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57200" y="1600200"/>
            <a:ext cx="8229600" cy="3578629"/>
          </a:xfrm>
        </p:spPr>
        <p:txBody>
          <a:bodyPr/>
          <a:lstStyle/>
          <a:p>
            <a:pPr marL="0" indent="0" algn="l">
              <a:buClrTx/>
              <a:buSzTx/>
              <a:buFontTx/>
              <a:buNone/>
            </a:pPr>
            <a:endParaRPr lang="zh-CN" altLang="en-US" sz="2000" dirty="0"/>
          </a:p>
          <a:p>
            <a:r>
              <a:rPr lang="zh-CN" altLang="en-US" sz="2000" dirty="0" smtClean="0">
                <a:sym typeface="+mn-ea"/>
              </a:rPr>
              <a:t>GDP</a:t>
            </a:r>
            <a:r>
              <a:rPr lang="zh-CN" altLang="en-US" sz="2000" dirty="0">
                <a:sym typeface="+mn-ea"/>
              </a:rPr>
              <a:t>不仅衡量苹果和橘子的市场价值，而且还衡量梨和葡萄、书和电影、理发和医疗等的市场价值。GDP要成为全面的</a:t>
            </a:r>
            <a:r>
              <a:rPr lang="zh-CN" altLang="en-US" sz="2000" dirty="0" smtClean="0">
                <a:sym typeface="+mn-ea"/>
              </a:rPr>
              <a:t>衡量，它</a:t>
            </a:r>
            <a:r>
              <a:rPr lang="zh-CN" altLang="en-US" sz="2000" dirty="0">
                <a:sym typeface="+mn-ea"/>
              </a:rPr>
              <a:t>包括在经济中生产并在市场上合法出售的所有东西。</a:t>
            </a:r>
            <a:endParaRPr lang="zh-CN" altLang="en-US" sz="2000" dirty="0"/>
          </a:p>
          <a:p>
            <a:pPr algn="l">
              <a:buClrTx/>
              <a:buSzTx/>
              <a:buFontTx/>
            </a:pPr>
            <a:endParaRPr lang="en-US" altLang="zh-CN" sz="2000" dirty="0" smtClean="0">
              <a:sym typeface="+mn-ea"/>
            </a:endParaRPr>
          </a:p>
          <a:p>
            <a:pPr algn="l">
              <a:buClrTx/>
              <a:buSzTx/>
              <a:buFontTx/>
            </a:pPr>
            <a:r>
              <a:rPr lang="zh-CN" altLang="en-US" sz="2000" dirty="0" smtClean="0">
                <a:sym typeface="+mn-ea"/>
              </a:rPr>
              <a:t>但是</a:t>
            </a:r>
            <a:r>
              <a:rPr lang="zh-CN" altLang="en-US" sz="2000" dirty="0">
                <a:sym typeface="+mn-ea"/>
              </a:rPr>
              <a:t>，还有一些物品没有纳入GDP中，因为衡量这些物品十分</a:t>
            </a:r>
            <a:r>
              <a:rPr lang="zh-CN" altLang="en-US" sz="2000" dirty="0" smtClean="0">
                <a:sym typeface="+mn-ea"/>
              </a:rPr>
              <a:t>困难。</a:t>
            </a:r>
            <a:endParaRPr lang="en-US" altLang="zh-CN" sz="2000" dirty="0" smtClean="0">
              <a:sym typeface="+mn-ea"/>
            </a:endParaRPr>
          </a:p>
          <a:p>
            <a:pPr lvl="1"/>
            <a:r>
              <a:rPr lang="zh-CN" altLang="en-US" sz="1600" dirty="0" smtClean="0">
                <a:sym typeface="+mn-ea"/>
              </a:rPr>
              <a:t>GDP不包括非法生产与销售的东西，例如非法</a:t>
            </a:r>
            <a:r>
              <a:rPr lang="zh-CN" altLang="en-US" sz="1600" dirty="0">
                <a:sym typeface="+mn-ea"/>
              </a:rPr>
              <a:t>的毒品</a:t>
            </a:r>
            <a:r>
              <a:rPr lang="zh-CN" altLang="en-US" sz="1600" dirty="0" smtClean="0">
                <a:sym typeface="+mn-ea"/>
              </a:rPr>
              <a:t>。</a:t>
            </a:r>
            <a:endParaRPr lang="en-US" altLang="zh-CN" sz="1600" dirty="0" smtClean="0">
              <a:sym typeface="+mn-ea"/>
            </a:endParaRPr>
          </a:p>
          <a:p>
            <a:pPr lvl="1"/>
            <a:r>
              <a:rPr lang="zh-CN" altLang="en-US" sz="1600" dirty="0" smtClean="0">
                <a:sym typeface="+mn-ea"/>
              </a:rPr>
              <a:t>GDP</a:t>
            </a:r>
            <a:r>
              <a:rPr lang="zh-CN" altLang="en-US" sz="1600" dirty="0">
                <a:sym typeface="+mn-ea"/>
              </a:rPr>
              <a:t>也不包括在家庭内生产和消费，从而没有进入市场的东西</a:t>
            </a:r>
            <a:r>
              <a:rPr lang="zh-CN" altLang="en-US" sz="1600" dirty="0" smtClean="0">
                <a:sym typeface="+mn-ea"/>
              </a:rPr>
              <a:t>。</a:t>
            </a:r>
            <a:endParaRPr lang="zh-CN" altLang="en-US" sz="1600" dirty="0"/>
          </a:p>
        </p:txBody>
      </p:sp>
      <p:sp>
        <p:nvSpPr>
          <p:cNvPr id="2" name="文本框 1"/>
          <p:cNvSpPr txBox="1"/>
          <p:nvPr/>
        </p:nvSpPr>
        <p:spPr>
          <a:xfrm>
            <a:off x="324197" y="977827"/>
            <a:ext cx="2286000" cy="460375"/>
          </a:xfrm>
          <a:prstGeom prst="rect">
            <a:avLst/>
          </a:prstGeom>
          <a:solidFill>
            <a:srgbClr val="FFCCCC"/>
          </a:solidFill>
        </p:spPr>
        <p:txBody>
          <a:bodyPr wrap="square" rtlCol="0" anchor="t">
            <a:spAutoFit/>
          </a:bodyPr>
          <a:lstStyle/>
          <a:p>
            <a:r>
              <a:rPr lang="zh-CN" altLang="en-US" sz="2400">
                <a:sym typeface="+mn-ea"/>
              </a:rPr>
              <a:t>GDP的定义</a:t>
            </a:r>
          </a:p>
        </p:txBody>
      </p:sp>
      <p:sp>
        <p:nvSpPr>
          <p:cNvPr id="3" name="文本框 2"/>
          <p:cNvSpPr txBox="1"/>
          <p:nvPr/>
        </p:nvSpPr>
        <p:spPr>
          <a:xfrm>
            <a:off x="457200" y="5502824"/>
            <a:ext cx="3611245" cy="398780"/>
          </a:xfrm>
          <a:prstGeom prst="rect">
            <a:avLst/>
          </a:prstGeom>
          <a:solidFill>
            <a:schemeClr val="bg1">
              <a:lumMod val="85000"/>
            </a:schemeClr>
          </a:solidFill>
          <a:ln>
            <a:solidFill>
              <a:schemeClr val="bg1">
                <a:lumMod val="95000"/>
              </a:schemeClr>
            </a:solidFill>
          </a:ln>
        </p:spPr>
        <p:txBody>
          <a:bodyPr wrap="square" rtlCol="0" anchor="t">
            <a:spAutoFit/>
          </a:bodyPr>
          <a:lstStyle/>
          <a:p>
            <a:pPr marL="342900" indent="-342900">
              <a:buFont typeface="Wingdings" panose="05000000000000000000" charset="0"/>
              <a:buChar char="Ø"/>
            </a:pPr>
            <a:r>
              <a:rPr lang="zh-CN" altLang="en-US" sz="2000" dirty="0">
                <a:sym typeface="+mn-ea"/>
              </a:rPr>
              <a:t>“所有的……”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457200" y="1613535"/>
            <a:ext cx="8520430" cy="4526280"/>
          </a:xfrm>
        </p:spPr>
        <p:txBody>
          <a:bodyPr/>
          <a:lstStyle/>
          <a:p>
            <a:pPr marL="0" indent="0" algn="l">
              <a:buClrTx/>
              <a:buSzTx/>
              <a:buNone/>
            </a:pPr>
            <a:endParaRPr lang="en-US" altLang="zh-CN" sz="2000" dirty="0" smtClean="0">
              <a:sym typeface="+mn-ea"/>
            </a:endParaRPr>
          </a:p>
          <a:p>
            <a:pPr algn="l">
              <a:buClrTx/>
              <a:buSzTx/>
              <a:buFontTx/>
            </a:pPr>
            <a:r>
              <a:rPr lang="zh-CN" altLang="en-US" sz="2000" dirty="0" smtClean="0">
                <a:sym typeface="+mn-ea"/>
              </a:rPr>
              <a:t>我们食堂买馒头，</a:t>
            </a:r>
            <a:r>
              <a:rPr lang="en-US" altLang="zh-CN" sz="2000" dirty="0" smtClean="0">
                <a:sym typeface="+mn-ea"/>
              </a:rPr>
              <a:t>1</a:t>
            </a:r>
            <a:r>
              <a:rPr lang="zh-CN" altLang="en-US" sz="2000" dirty="0" smtClean="0">
                <a:sym typeface="+mn-ea"/>
              </a:rPr>
              <a:t>元一个</a:t>
            </a:r>
            <a:endParaRPr lang="en-US" altLang="zh-CN" sz="2000" dirty="0" smtClean="0">
              <a:sym typeface="+mn-ea"/>
            </a:endParaRPr>
          </a:p>
          <a:p>
            <a:pPr lvl="1"/>
            <a:r>
              <a:rPr lang="zh-CN" altLang="en-US" sz="1600" dirty="0" smtClean="0">
                <a:sym typeface="+mn-ea"/>
              </a:rPr>
              <a:t>其中，这里面包括</a:t>
            </a:r>
            <a:r>
              <a:rPr lang="en-US" altLang="zh-CN" sz="1600" dirty="0" smtClean="0">
                <a:sym typeface="+mn-ea"/>
              </a:rPr>
              <a:t>5</a:t>
            </a:r>
            <a:r>
              <a:rPr lang="zh-CN" altLang="en-US" sz="1600" dirty="0">
                <a:sym typeface="+mn-ea"/>
              </a:rPr>
              <a:t>角</a:t>
            </a:r>
            <a:r>
              <a:rPr lang="zh-CN" altLang="en-US" sz="1600" dirty="0" smtClean="0">
                <a:sym typeface="+mn-ea"/>
              </a:rPr>
              <a:t>钱的面粉原料钱，还有</a:t>
            </a:r>
            <a:r>
              <a:rPr lang="en-US" altLang="zh-CN" sz="1600" dirty="0" smtClean="0">
                <a:sym typeface="+mn-ea"/>
              </a:rPr>
              <a:t>5</a:t>
            </a:r>
            <a:r>
              <a:rPr lang="zh-CN" altLang="en-US" sz="1600" dirty="0" smtClean="0">
                <a:sym typeface="+mn-ea"/>
              </a:rPr>
              <a:t>角钱的工人师傅费用；</a:t>
            </a:r>
            <a:endParaRPr lang="en-US" altLang="zh-CN" sz="1600" dirty="0" smtClean="0">
              <a:sym typeface="+mn-ea"/>
            </a:endParaRPr>
          </a:p>
          <a:p>
            <a:pPr lvl="1"/>
            <a:r>
              <a:rPr lang="zh-CN" altLang="en-US" sz="1600" dirty="0" smtClean="0">
                <a:sym typeface="+mn-ea"/>
              </a:rPr>
              <a:t>如果同时计算食堂卖给消费者的</a:t>
            </a:r>
            <a:r>
              <a:rPr lang="en-US" altLang="zh-CN" sz="1600" dirty="0" smtClean="0">
                <a:sym typeface="+mn-ea"/>
              </a:rPr>
              <a:t>1</a:t>
            </a:r>
            <a:r>
              <a:rPr lang="zh-CN" altLang="en-US" sz="1600" dirty="0" smtClean="0">
                <a:sym typeface="+mn-ea"/>
              </a:rPr>
              <a:t>元钱，还有面粉店卖出的原料</a:t>
            </a:r>
            <a:r>
              <a:rPr lang="en-US" altLang="zh-CN" sz="1600" dirty="0" smtClean="0">
                <a:sym typeface="+mn-ea"/>
              </a:rPr>
              <a:t>5</a:t>
            </a:r>
            <a:r>
              <a:rPr lang="zh-CN" altLang="en-US" sz="1600" dirty="0" smtClean="0">
                <a:sym typeface="+mn-ea"/>
              </a:rPr>
              <a:t>角钱；</a:t>
            </a:r>
            <a:endParaRPr lang="zh-CN" altLang="en-US" sz="1600" dirty="0">
              <a:sym typeface="+mn-ea"/>
            </a:endParaRPr>
          </a:p>
        </p:txBody>
      </p:sp>
      <p:sp>
        <p:nvSpPr>
          <p:cNvPr id="2" name="文本框 1"/>
          <p:cNvSpPr txBox="1"/>
          <p:nvPr/>
        </p:nvSpPr>
        <p:spPr>
          <a:xfrm>
            <a:off x="457200" y="1034935"/>
            <a:ext cx="2383155" cy="460375"/>
          </a:xfrm>
          <a:prstGeom prst="rect">
            <a:avLst/>
          </a:prstGeom>
          <a:solidFill>
            <a:srgbClr val="FFCCCC"/>
          </a:solidFill>
        </p:spPr>
        <p:txBody>
          <a:bodyPr wrap="square" rtlCol="0" anchor="t">
            <a:spAutoFit/>
          </a:bodyPr>
          <a:lstStyle/>
          <a:p>
            <a:r>
              <a:rPr lang="zh-CN" altLang="en-US" sz="2400">
                <a:sym typeface="+mn-ea"/>
              </a:rPr>
              <a:t>GDP的定义</a:t>
            </a:r>
          </a:p>
        </p:txBody>
      </p:sp>
      <p:sp>
        <p:nvSpPr>
          <p:cNvPr id="3" name="文本框 2"/>
          <p:cNvSpPr txBox="1"/>
          <p:nvPr/>
        </p:nvSpPr>
        <p:spPr>
          <a:xfrm>
            <a:off x="457200" y="4574193"/>
            <a:ext cx="3611245" cy="398780"/>
          </a:xfrm>
          <a:prstGeom prst="rect">
            <a:avLst/>
          </a:prstGeom>
          <a:solidFill>
            <a:schemeClr val="bg1">
              <a:lumMod val="85000"/>
            </a:schemeClr>
          </a:solidFill>
          <a:ln>
            <a:solidFill>
              <a:schemeClr val="bg1">
                <a:lumMod val="95000"/>
              </a:schemeClr>
            </a:solidFill>
          </a:ln>
        </p:spPr>
        <p:txBody>
          <a:bodyPr wrap="square" rtlCol="0" anchor="t">
            <a:spAutoFit/>
          </a:bodyPr>
          <a:lstStyle/>
          <a:p>
            <a:pPr marL="342900" indent="-342900">
              <a:buFont typeface="Wingdings" panose="05000000000000000000" charset="0"/>
              <a:buChar char="Ø"/>
            </a:pPr>
            <a:r>
              <a:rPr lang="zh-CN" altLang="en-US" sz="2000" dirty="0">
                <a:sym typeface="+mn-ea"/>
              </a:rPr>
              <a:t>“最终的……”</a:t>
            </a:r>
          </a:p>
        </p:txBody>
      </p:sp>
      <p:pic>
        <p:nvPicPr>
          <p:cNvPr id="6" name="图片 5"/>
          <p:cNvPicPr>
            <a:picLocks noChangeAspect="1"/>
          </p:cNvPicPr>
          <p:nvPr/>
        </p:nvPicPr>
        <p:blipFill>
          <a:blip r:embed="rId2"/>
          <a:stretch>
            <a:fillRect/>
          </a:stretch>
        </p:blipFill>
        <p:spPr>
          <a:xfrm>
            <a:off x="4572000" y="4030690"/>
            <a:ext cx="3745176" cy="21091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9"/>
  <p:tag name="KSO_WM_TEMPLATE_SCENE_ID" val="1"/>
  <p:tag name="KSO_WM_TEMPLATE_JOB_ID" val="9"/>
  <p:tag name="KSO_WM_TEMPLATE_TOPIC_DEFAULT" val="0"/>
</p:tagLst>
</file>

<file path=ppt/tags/tag2.xml><?xml version="1.0" encoding="utf-8"?>
<p:tagLst xmlns:a="http://schemas.openxmlformats.org/drawingml/2006/main" xmlns:r="http://schemas.openxmlformats.org/officeDocument/2006/relationships" xmlns:p="http://schemas.openxmlformats.org/presentationml/2006/main">
  <p:tag name="KSO_WM_SLIDE_MODEL_TYPE" val="numdgm"/>
</p:tagLst>
</file>

<file path=ppt/theme/theme1.xml><?xml version="1.0" encoding="utf-8"?>
<a:theme xmlns:a="http://schemas.openxmlformats.org/drawingml/2006/main" name="Text cover full text">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title">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Figur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abl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ase study">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ppendix">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1644</TotalTime>
  <Words>3755</Words>
  <Application>Microsoft Office PowerPoint</Application>
  <PresentationFormat>全屏显示(4:3)</PresentationFormat>
  <Paragraphs>415</Paragraphs>
  <Slides>63</Slides>
  <Notes>6</Notes>
  <HiddenSlides>0</HiddenSlides>
  <MMClips>0</MMClips>
  <ScaleCrop>false</ScaleCrop>
  <HeadingPairs>
    <vt:vector size="8" baseType="variant">
      <vt:variant>
        <vt:lpstr>已用的字体</vt:lpstr>
      </vt:variant>
      <vt:variant>
        <vt:i4>12</vt:i4>
      </vt:variant>
      <vt:variant>
        <vt:lpstr>主题</vt:lpstr>
      </vt:variant>
      <vt:variant>
        <vt:i4>10</vt:i4>
      </vt:variant>
      <vt:variant>
        <vt:lpstr>嵌入 OLE 服务器</vt:lpstr>
      </vt:variant>
      <vt:variant>
        <vt:i4>1</vt:i4>
      </vt:variant>
      <vt:variant>
        <vt:lpstr>幻灯片标题</vt:lpstr>
      </vt:variant>
      <vt:variant>
        <vt:i4>63</vt:i4>
      </vt:variant>
    </vt:vector>
  </HeadingPairs>
  <TitlesOfParts>
    <vt:vector size="86" baseType="lpstr">
      <vt:lpstr>Estrangelo Edessa</vt:lpstr>
      <vt:lpstr>Gungsuh</vt:lpstr>
      <vt:lpstr>Sabon-Bold</vt:lpstr>
      <vt:lpstr>华光行楷_CNKI</vt:lpstr>
      <vt:lpstr>华文楷体</vt:lpstr>
      <vt:lpstr>华文新魏</vt:lpstr>
      <vt:lpstr>宋体</vt:lpstr>
      <vt:lpstr>微软雅黑</vt:lpstr>
      <vt:lpstr>Arial</vt:lpstr>
      <vt:lpstr>Arial Black</vt:lpstr>
      <vt:lpstr>Times New Roman</vt:lpstr>
      <vt:lpstr>Wingdings</vt:lpstr>
      <vt:lpstr>Text cover full text</vt:lpstr>
      <vt:lpstr>Chapter title</vt:lpstr>
      <vt:lpstr>Chapter content</vt:lpstr>
      <vt:lpstr>Figure</vt:lpstr>
      <vt:lpstr>Table</vt:lpstr>
      <vt:lpstr>Case study</vt:lpstr>
      <vt:lpstr>Appendix</vt:lpstr>
      <vt:lpstr>1_Chapter content</vt:lpstr>
      <vt:lpstr>2_Chapter content</vt:lpstr>
      <vt:lpstr>默认设计模板</vt:lpstr>
      <vt:lpstr>Equation</vt:lpstr>
      <vt:lpstr>PowerPoint 演示文稿</vt:lpstr>
      <vt:lpstr>PowerPoint 演示文稿</vt:lpstr>
      <vt:lpstr>问题的提出：</vt:lpstr>
      <vt:lpstr>1.什么是国民财富，如何定义？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GDP是衡量经济福利的好指标吗？</vt:lpstr>
      <vt:lpstr>PowerPoint 演示文稿</vt:lpstr>
      <vt:lpstr>PowerPoint 演示文稿</vt:lpstr>
      <vt:lpstr>PowerPoint 演示文稿</vt:lpstr>
      <vt:lpstr>PowerPoint 演示文稿</vt:lpstr>
      <vt:lpstr>PowerPoint 演示文稿</vt:lpstr>
      <vt:lpstr>PowerPoint 演示文稿</vt:lpstr>
      <vt:lpstr>世界各国经济增长</vt:lpstr>
      <vt:lpstr>解释世界各国生活水平悬殊可以归结为一个词——生产率</vt:lpstr>
      <vt:lpstr>生产率是如何决定的呢？</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二、除了GDP以外，宏观经济学还有哪些重要的研究问题？</vt:lpstr>
      <vt:lpstr>劳动力参工率&amp;失业率</vt:lpstr>
      <vt:lpstr>劳动力参工率：人口红利的问题</vt:lpstr>
      <vt:lpstr>失业率的波动</vt:lpstr>
      <vt:lpstr>失业的类型</vt:lpstr>
      <vt:lpstr>失业的类型</vt:lpstr>
      <vt:lpstr>PowerPoint 演示文稿</vt:lpstr>
      <vt:lpstr>PowerPoint 演示文稿</vt:lpstr>
      <vt:lpstr>PowerPoint 演示文稿</vt:lpstr>
      <vt:lpstr>通货膨胀率</vt:lpstr>
      <vt:lpstr>失业VS通货膨胀？</vt:lpstr>
      <vt:lpstr>通货膨胀与失业之间的短期权衡取舍</vt:lpstr>
      <vt:lpstr>短期：菲利普斯曲线</vt:lpstr>
      <vt:lpstr>长期：菲利普斯曲线</vt:lpstr>
      <vt:lpstr>长期菲利普斯曲线：AD-AS模型</vt:lpstr>
      <vt:lpstr>菲利普斯曲线的移动：供给的力量</vt:lpstr>
      <vt:lpstr>降低通货膨胀的代价</vt:lpstr>
      <vt:lpstr>宏观经济为什么会波动？</vt:lpstr>
      <vt:lpstr>宏观经济为什么会波动？</vt:lpstr>
      <vt:lpstr>PowerPoint 演示文稿</vt:lpstr>
      <vt:lpstr>短期波动：总需求VS总供给</vt:lpstr>
      <vt:lpstr>总需求曲线</vt:lpstr>
      <vt:lpstr>为什么总需求曲线会移动？</vt:lpstr>
      <vt:lpstr>为什么总需求曲线会移动？</vt:lpstr>
      <vt:lpstr>为什么总需求曲线会移动？</vt:lpstr>
      <vt:lpstr>总供给曲线</vt:lpstr>
      <vt:lpstr>总供给曲线</vt:lpstr>
      <vt:lpstr>长期总供给曲线的移动</vt:lpstr>
      <vt:lpstr>长期总供给曲线的移动</vt:lpstr>
      <vt:lpstr>总供给曲线</vt:lpstr>
      <vt:lpstr>宏观经济波动的两个原因</vt:lpstr>
      <vt:lpstr>宏观经济波动的两个原因</vt:lpstr>
      <vt:lpstr>PowerPoint 演示文稿</vt:lpstr>
    </vt:vector>
  </TitlesOfParts>
  <Company>Eastern Illinois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ECONOMICS</dc:title>
  <dc:creator>Andreea Chiritescu</dc:creator>
  <cp:lastModifiedBy>个人用户</cp:lastModifiedBy>
  <cp:revision>1075</cp:revision>
  <dcterms:created xsi:type="dcterms:W3CDTF">2006-11-30T14:59:00Z</dcterms:created>
  <dcterms:modified xsi:type="dcterms:W3CDTF">2020-05-01T11:07:31Z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2052-11.1.0.8573</vt:lpwstr>
  </property>
</Properties>
</file>